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302" r:id="rId2"/>
    <p:sldId id="266" r:id="rId3"/>
    <p:sldId id="283" r:id="rId4"/>
    <p:sldId id="284" r:id="rId5"/>
    <p:sldId id="279" r:id="rId6"/>
    <p:sldId id="257" r:id="rId7"/>
    <p:sldId id="276" r:id="rId8"/>
    <p:sldId id="287" r:id="rId9"/>
    <p:sldId id="286" r:id="rId10"/>
    <p:sldId id="288" r:id="rId11"/>
    <p:sldId id="299" r:id="rId12"/>
    <p:sldId id="300" r:id="rId13"/>
    <p:sldId id="301" r:id="rId14"/>
    <p:sldId id="289" r:id="rId15"/>
    <p:sldId id="290" r:id="rId16"/>
    <p:sldId id="291" r:id="rId17"/>
    <p:sldId id="277" r:id="rId18"/>
    <p:sldId id="293" r:id="rId19"/>
    <p:sldId id="294" r:id="rId20"/>
    <p:sldId id="295" r:id="rId21"/>
    <p:sldId id="296" r:id="rId22"/>
    <p:sldId id="297" r:id="rId23"/>
    <p:sldId id="298" r:id="rId24"/>
    <p:sldId id="256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BEBF"/>
    <a:srgbClr val="FF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395"/>
    <p:restoredTop sz="72449"/>
  </p:normalViewPr>
  <p:slideViewPr>
    <p:cSldViewPr snapToGrid="0" snapToObjects="1">
      <p:cViewPr varScale="1">
        <p:scale>
          <a:sx n="54" d="100"/>
          <a:sy n="54" d="100"/>
        </p:scale>
        <p:origin x="232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09677-5F5F-1F45-B13E-71A158E6E8DE}" type="datetimeFigureOut">
              <a:rPr lang="en-US" smtClean="0"/>
              <a:t>7/13/22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61F4B-008D-1648-B2FF-63151A611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1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Physical</a:t>
            </a:r>
          </a:p>
          <a:p>
            <a:r>
              <a:rPr lang="en-US" dirty="0"/>
              <a:t>Hitting, kicking and spitting or </a:t>
            </a:r>
            <a:br>
              <a:rPr lang="en-US" dirty="0"/>
            </a:br>
            <a:r>
              <a:rPr lang="en-US" dirty="0"/>
              <a:t>tripping someone up </a:t>
            </a:r>
          </a:p>
          <a:p>
            <a:r>
              <a:rPr lang="en-US" dirty="0"/>
              <a:t>Damaging people property, homes etc.</a:t>
            </a:r>
          </a:p>
          <a:p>
            <a:r>
              <a:rPr lang="en-US" dirty="0"/>
              <a:t>Stealing someone’s belongings etc..</a:t>
            </a:r>
            <a:br>
              <a:rPr lang="en-US" dirty="0"/>
            </a:br>
            <a:r>
              <a:rPr lang="en-US" b="1" dirty="0"/>
              <a:t>Verbal</a:t>
            </a:r>
          </a:p>
          <a:p>
            <a:r>
              <a:rPr lang="en-US" dirty="0"/>
              <a:t>Name calling</a:t>
            </a:r>
          </a:p>
          <a:p>
            <a:r>
              <a:rPr lang="en-US" dirty="0"/>
              <a:t>Insulting someone’s family</a:t>
            </a:r>
          </a:p>
          <a:p>
            <a:r>
              <a:rPr lang="en-US" dirty="0"/>
              <a:t>Making threats</a:t>
            </a:r>
          </a:p>
          <a:p>
            <a:r>
              <a:rPr lang="en-US" dirty="0"/>
              <a:t>Spreading </a:t>
            </a:r>
            <a:r>
              <a:rPr lang="en-US" dirty="0" err="1"/>
              <a:t>rumours</a:t>
            </a:r>
            <a:endParaRPr lang="en-US" dirty="0"/>
          </a:p>
          <a:p>
            <a:r>
              <a:rPr lang="en-US" dirty="0"/>
              <a:t>Constantly putting someone down</a:t>
            </a:r>
          </a:p>
          <a:p>
            <a:r>
              <a:rPr lang="en-US" b="1" dirty="0"/>
              <a:t>Emotional</a:t>
            </a:r>
          </a:p>
          <a:p>
            <a:r>
              <a:rPr lang="en-US" dirty="0"/>
              <a:t>Excluding someone from a group or a game</a:t>
            </a:r>
          </a:p>
          <a:p>
            <a:r>
              <a:rPr lang="en-US" dirty="0"/>
              <a:t>Humiliating someone</a:t>
            </a:r>
          </a:p>
          <a:p>
            <a:r>
              <a:rPr lang="en-US" b="1" dirty="0"/>
              <a:t>Cyber</a:t>
            </a:r>
          </a:p>
          <a:p>
            <a:r>
              <a:rPr lang="en-US" dirty="0"/>
              <a:t>Bullying someone by </a:t>
            </a:r>
          </a:p>
          <a:p>
            <a:r>
              <a:rPr lang="en-US" dirty="0"/>
              <a:t>Text, Email, IM, chatrooms on the internet</a:t>
            </a:r>
          </a:p>
          <a:p>
            <a:endParaRPr lang="en-US" dirty="0"/>
          </a:p>
          <a:p>
            <a:r>
              <a:rPr lang="en-US" dirty="0"/>
              <a:t>Cyber Bullying is against the law.</a:t>
            </a:r>
          </a:p>
          <a:p>
            <a:r>
              <a:rPr lang="en-US" dirty="0"/>
              <a:t>Malicious communications act 1988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62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62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a typeface="Arial"/>
                <a:cs typeface="Arial"/>
                <a:sym typeface="Arial"/>
              </a:rPr>
              <a:t>Don’t leave people out. </a:t>
            </a:r>
            <a:br>
              <a:rPr lang="en-US" sz="1200" dirty="0">
                <a:ea typeface="Arial"/>
                <a:cs typeface="Arial"/>
                <a:sym typeface="Arial"/>
              </a:rPr>
            </a:br>
            <a:r>
              <a:rPr lang="en-US" sz="1200" dirty="0">
                <a:ea typeface="Arial"/>
                <a:cs typeface="Arial"/>
                <a:sym typeface="Arial"/>
              </a:rPr>
              <a:t>Try and include everyone in what you are doing, make them feel a part of it.</a:t>
            </a:r>
            <a:endParaRPr lang="en-US" sz="1200" dirty="0"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61F4B-008D-1648-B2FF-63151A61120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15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8F6F2-CF31-2E2D-80C2-9FEB603DF728}"/>
              </a:ext>
            </a:extLst>
          </p:cNvPr>
          <p:cNvSpPr/>
          <p:nvPr userDrawn="1"/>
        </p:nvSpPr>
        <p:spPr>
          <a:xfrm>
            <a:off x="0" y="5439807"/>
            <a:ext cx="12192000" cy="86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8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8F6F2-CF31-2E2D-80C2-9FEB603DF728}"/>
              </a:ext>
            </a:extLst>
          </p:cNvPr>
          <p:cNvSpPr/>
          <p:nvPr userDrawn="1"/>
        </p:nvSpPr>
        <p:spPr>
          <a:xfrm>
            <a:off x="0" y="5439807"/>
            <a:ext cx="12192000" cy="86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7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8F6F2-CF31-2E2D-80C2-9FEB603DF728}"/>
              </a:ext>
            </a:extLst>
          </p:cNvPr>
          <p:cNvSpPr/>
          <p:nvPr userDrawn="1"/>
        </p:nvSpPr>
        <p:spPr>
          <a:xfrm>
            <a:off x="0" y="5439807"/>
            <a:ext cx="12192000" cy="86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3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8F6F2-CF31-2E2D-80C2-9FEB603DF728}"/>
              </a:ext>
            </a:extLst>
          </p:cNvPr>
          <p:cNvSpPr/>
          <p:nvPr userDrawn="1"/>
        </p:nvSpPr>
        <p:spPr>
          <a:xfrm>
            <a:off x="0" y="5439807"/>
            <a:ext cx="12192000" cy="86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6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48232FF-71B8-F84B-A898-CE4C8D942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1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F71E9C0-02B5-CD4D-8B1E-762C909CA4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C582CD-A78A-BC49-A085-1DF6164106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3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C1542-FB06-DA47-9F4B-E5F859B57F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7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F91062-5B28-934B-9FA5-E1DCE52EB0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9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2AE995-D792-9B48-94B1-0DF18A5F1A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79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A43571-0036-B141-A4D9-5A1C8A245D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16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090F63-2B0D-ED43-A63F-E741F66A32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59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4C9BC-174F-8E48-ADCD-B21046DA84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836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481904-5622-E442-B7E3-568B095D9B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82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CF65C-91B5-DC4C-9645-6131407F43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9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289AD-A82C-6645-9F51-9BB6E48F0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53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21BA-3834-7142-BF58-F9799991F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9E4EF-D40F-224F-BCC9-51F0A09C5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AD674-5066-EB48-AC0A-FE318AE84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F9978-DE29-E848-99F0-F78CB5A9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AADF0-5CFE-1B48-88C5-DB35B46D3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66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36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3383D-026E-D64E-9366-D324564F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6F4C2-8158-FC4A-970C-3A2E44744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0EF24-E9AA-D84D-89E2-F9C5EBCDB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CE04D-27DD-9F4B-A892-47027342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76AC2-A56E-7C44-B306-910BC9C2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7554-4250-D446-A71D-D08C3AA2D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C09BA-ACA3-804D-9C6C-2BAACB83D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6ECA7-4D9E-2841-86DB-0332ED266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AA564-DC82-004B-B736-66C53B3E8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3D249-DEFB-344E-9A63-D1194DD4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7B528-348E-0A42-B055-A3779D6D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7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0206-B3D8-A846-A682-F593BA38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7F3B5-0515-9B4E-9101-31D25FCB3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35B72-B670-164F-8706-FC519CB30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7F5DEB-B35B-2041-9E10-FDF1F706D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01BA00-89FE-2D4A-A5E6-8C95E2AE1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741DA-8ED6-144F-BDA3-3E6ED33E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835D83-37B7-BA4E-8B7A-442E34E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44F8C-7D59-4045-95FC-AABDB3FF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6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1ED7-21A0-2E4A-A474-5BEE6E8D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364D7-0F8D-CE4C-89B4-F1CE06B86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403CA-9F6F-4945-BE8A-C515AD4A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E6F47-06B8-8A43-B892-01BEA71A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49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65D518-39E3-014D-AF3D-7EF16070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51DAC-4AA5-6A4C-9E97-D823168E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72C2C-7FBD-A04C-9B0B-D54613D4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63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41D3-6FDF-7B49-ABC1-6252C7D4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98B8D-6617-C148-8A39-6B0D470C8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DDDC4-42F9-5549-8D54-3AC562C0A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72D18-F19A-2F47-9BC3-7CC05DB7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C3C8A-0B1B-3D48-B2B5-47106A8A9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EC616-8FC7-D848-971E-7DBFCE50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72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8F6E-A8F3-614C-A175-1D445C494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C45441-C8A4-154E-8318-5F9E17018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BB09B-98A8-C84B-8326-06D3F2A21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01D18-9D83-B44A-BB1F-2F5C452F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E2B1D-7465-6747-8447-D484D171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27B53-BA6A-994A-963B-AFDBD5FF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040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7FA6A-A3E3-2149-97D7-A54EF6D29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963727-E8A1-2048-8FB0-88D1F3FA2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4BF47-CBAD-2941-B18D-96553F1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30D4E-0954-3345-B567-4BB4B22C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C700D-E827-5D47-BF03-CBB105E7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5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7D333F-48FC-D346-ABF6-5FF842363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60D16-DC71-A442-AC76-CA9FB2705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586B-D325-F847-8D94-1F1BA5B9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CDF85-F8FF-354C-9F4F-F713D440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89E9E-C1A5-6D45-A6B1-3F4018CA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0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27D6B6-9F47-8947-B44A-3FD1E1DF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35418-A50B-4C4A-8CBA-DA98EF49D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B1CA-6959-554B-BA82-A56701D467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AE369-0440-2143-917C-857D1665E3E8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42C2D-F282-7149-BCBC-F1B036615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D7273-78C5-A441-AC53-D90C65D2E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49" r:id="rId17"/>
    <p:sldLayoutId id="2147483650" r:id="rId18"/>
    <p:sldLayoutId id="2147483651" r:id="rId19"/>
    <p:sldLayoutId id="2147483652" r:id="rId20"/>
    <p:sldLayoutId id="2147483653" r:id="rId21"/>
    <p:sldLayoutId id="2147483654" r:id="rId22"/>
    <p:sldLayoutId id="2147483655" r:id="rId23"/>
    <p:sldLayoutId id="2147483656" r:id="rId24"/>
    <p:sldLayoutId id="2147483657" r:id="rId25"/>
    <p:sldLayoutId id="2147483658" r:id="rId26"/>
    <p:sldLayoutId id="2147483659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1.png"/><Relationship Id="rId4" Type="http://schemas.openxmlformats.org/officeDocument/2006/relationships/image" Target="../media/image30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1334528" y="1865583"/>
            <a:ext cx="100089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Hello!</a:t>
            </a:r>
          </a:p>
          <a:p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My name is </a:t>
            </a:r>
            <a:r>
              <a:rPr lang="en-US" sz="80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XXXXXX</a:t>
            </a:r>
          </a:p>
        </p:txBody>
      </p:sp>
    </p:spTree>
    <p:extLst>
      <p:ext uri="{BB962C8B-B14F-4D97-AF65-F5344CB8AC3E}">
        <p14:creationId xmlns:p14="http://schemas.microsoft.com/office/powerpoint/2010/main" val="1163632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917961-70D0-3848-9120-2C4DB14EE48B}"/>
              </a:ext>
            </a:extLst>
          </p:cNvPr>
          <p:cNvSpPr txBox="1"/>
          <p:nvPr/>
        </p:nvSpPr>
        <p:spPr>
          <a:xfrm>
            <a:off x="583093" y="2415270"/>
            <a:ext cx="108932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Bullying</a:t>
            </a:r>
            <a:endParaRPr lang="en-US" sz="8800" b="1" dirty="0">
              <a:solidFill>
                <a:srgbClr val="00B0F0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59473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5CBD7-5E3D-D743-A86E-E1252BA7AA96}"/>
              </a:ext>
            </a:extLst>
          </p:cNvPr>
          <p:cNvSpPr txBox="1"/>
          <p:nvPr/>
        </p:nvSpPr>
        <p:spPr>
          <a:xfrm>
            <a:off x="716443" y="1925705"/>
            <a:ext cx="105040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Can anyone tell me what types of </a:t>
            </a:r>
            <a:r>
              <a:rPr lang="en-US" sz="66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bullying</a:t>
            </a:r>
            <a:r>
              <a:rPr lang="en-US" sz="6600" b="1" dirty="0">
                <a:latin typeface="Arial Rounded MT Bold" panose="020F0704030504030204" pitchFamily="34" charset="77"/>
              </a:rPr>
              <a:t> </a:t>
            </a:r>
            <a:r>
              <a:rPr 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there are?</a:t>
            </a:r>
          </a:p>
        </p:txBody>
      </p:sp>
    </p:spTree>
    <p:extLst>
      <p:ext uri="{BB962C8B-B14F-4D97-AF65-F5344CB8AC3E}">
        <p14:creationId xmlns:p14="http://schemas.microsoft.com/office/powerpoint/2010/main" val="3407599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936CDF4-D86D-F648-9BBB-62B9ED7A19E9}"/>
              </a:ext>
            </a:extLst>
          </p:cNvPr>
          <p:cNvSpPr/>
          <p:nvPr/>
        </p:nvSpPr>
        <p:spPr>
          <a:xfrm>
            <a:off x="765973" y="1698684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F2404B4-FA64-1440-89B6-905EE2551470}"/>
              </a:ext>
            </a:extLst>
          </p:cNvPr>
          <p:cNvSpPr/>
          <p:nvPr/>
        </p:nvSpPr>
        <p:spPr>
          <a:xfrm>
            <a:off x="3534766" y="1698683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422C554-6304-E143-95DD-BCE60379E2F9}"/>
              </a:ext>
            </a:extLst>
          </p:cNvPr>
          <p:cNvSpPr/>
          <p:nvPr/>
        </p:nvSpPr>
        <p:spPr>
          <a:xfrm>
            <a:off x="6303560" y="1698683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6BAEF2-CA10-2249-848B-2827A7C44EA3}"/>
              </a:ext>
            </a:extLst>
          </p:cNvPr>
          <p:cNvSpPr/>
          <p:nvPr/>
        </p:nvSpPr>
        <p:spPr>
          <a:xfrm>
            <a:off x="9072354" y="1696466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BE57B58-E7BA-254E-A86B-C5C9A5A79F3B}"/>
              </a:ext>
            </a:extLst>
          </p:cNvPr>
          <p:cNvSpPr/>
          <p:nvPr/>
        </p:nvSpPr>
        <p:spPr>
          <a:xfrm>
            <a:off x="765974" y="4648919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Physical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07C3F2E-296A-8B49-974B-15A4F4D6851D}"/>
              </a:ext>
            </a:extLst>
          </p:cNvPr>
          <p:cNvSpPr/>
          <p:nvPr/>
        </p:nvSpPr>
        <p:spPr>
          <a:xfrm>
            <a:off x="3534767" y="4648919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Verbal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C7FD7B-7941-AF48-937A-11EE6B229BC7}"/>
              </a:ext>
            </a:extLst>
          </p:cNvPr>
          <p:cNvSpPr/>
          <p:nvPr/>
        </p:nvSpPr>
        <p:spPr>
          <a:xfrm>
            <a:off x="6303561" y="4648919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Emotional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E8A273F-E603-7246-9FD6-7AF7EE7C4A8D}"/>
              </a:ext>
            </a:extLst>
          </p:cNvPr>
          <p:cNvSpPr/>
          <p:nvPr/>
        </p:nvSpPr>
        <p:spPr>
          <a:xfrm>
            <a:off x="9072355" y="4648919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Cyber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8D191E-1AFA-2342-9106-DF9D9E8A0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164" y="2245658"/>
            <a:ext cx="1377950" cy="1377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39F01D-00FF-0242-985F-F3D3BFD84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2583" y="2245658"/>
            <a:ext cx="1540699" cy="1540699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610B05C-D732-2049-B833-0F6524119A99}"/>
              </a:ext>
            </a:extLst>
          </p:cNvPr>
          <p:cNvGrpSpPr/>
          <p:nvPr/>
        </p:nvGrpSpPr>
        <p:grpSpPr>
          <a:xfrm>
            <a:off x="6826231" y="2192616"/>
            <a:ext cx="1430992" cy="1430992"/>
            <a:chOff x="6826231" y="2192616"/>
            <a:chExt cx="1430992" cy="143099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160E5AD-D25E-F243-99F4-E3BE671C0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26231" y="2192616"/>
              <a:ext cx="1430992" cy="1430992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BF4DDC1-EC0D-1E49-94DE-1BA0A3E51FFB}"/>
                </a:ext>
              </a:extLst>
            </p:cNvPr>
            <p:cNvSpPr/>
            <p:nvPr/>
          </p:nvSpPr>
          <p:spPr>
            <a:xfrm>
              <a:off x="7332752" y="2714588"/>
              <a:ext cx="127152" cy="955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9059B84-DFA2-CE4E-BEF2-57B502F41C85}"/>
                </a:ext>
              </a:extLst>
            </p:cNvPr>
            <p:cNvSpPr/>
            <p:nvPr/>
          </p:nvSpPr>
          <p:spPr>
            <a:xfrm>
              <a:off x="7619391" y="2714588"/>
              <a:ext cx="127152" cy="955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960712F-0284-1246-97D4-1D113F89D13C}"/>
                </a:ext>
              </a:extLst>
            </p:cNvPr>
            <p:cNvSpPr/>
            <p:nvPr/>
          </p:nvSpPr>
          <p:spPr>
            <a:xfrm>
              <a:off x="7360328" y="272635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7AB3340-0A12-AF4B-A51B-39AEDCD943E2}"/>
                </a:ext>
              </a:extLst>
            </p:cNvPr>
            <p:cNvSpPr/>
            <p:nvPr/>
          </p:nvSpPr>
          <p:spPr>
            <a:xfrm>
              <a:off x="7647152" y="2726354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6C250932-68B1-574C-A3AA-C758F9076D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500" y="2225612"/>
            <a:ext cx="1418041" cy="14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75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1013254" y="1470167"/>
            <a:ext cx="76903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4"/>
                </a:solidFill>
                <a:latin typeface="Arial Rounded MT Bold" panose="020F0704030504030204" pitchFamily="34" charset="77"/>
              </a:rPr>
              <a:t>Bullying is…</a:t>
            </a:r>
          </a:p>
          <a:p>
            <a:r>
              <a:rPr lang="en-US" sz="4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when these things happen </a:t>
            </a:r>
            <a:r>
              <a:rPr lang="en-US" sz="4000" b="1" dirty="0">
                <a:solidFill>
                  <a:schemeClr val="accent4"/>
                </a:solidFill>
                <a:latin typeface="Arial Rounded MT Bold" panose="020F0704030504030204" pitchFamily="34" charset="77"/>
              </a:rPr>
              <a:t>again</a:t>
            </a:r>
            <a:r>
              <a:rPr lang="en-US" sz="4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and </a:t>
            </a:r>
            <a:r>
              <a:rPr lang="en-US" sz="4000" b="1" dirty="0">
                <a:solidFill>
                  <a:schemeClr val="accent4"/>
                </a:solidFill>
                <a:latin typeface="Arial Rounded MT Bold" panose="020F0704030504030204" pitchFamily="34" charset="77"/>
              </a:rPr>
              <a:t>again </a:t>
            </a:r>
            <a:r>
              <a:rPr lang="en-US" sz="4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and the person bullying has </a:t>
            </a:r>
            <a:r>
              <a:rPr lang="en-US" sz="4000" b="1" dirty="0">
                <a:solidFill>
                  <a:schemeClr val="accent4"/>
                </a:solidFill>
                <a:latin typeface="Arial Rounded MT Bold" panose="020F0704030504030204" pitchFamily="34" charset="77"/>
              </a:rPr>
              <a:t>power</a:t>
            </a:r>
            <a:r>
              <a:rPr lang="en-US" sz="4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over the person they are bullying.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9E40DF-3508-984E-A651-221797F99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574" y="1000611"/>
            <a:ext cx="3086100" cy="61087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2362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C924DA-7937-4E4B-8C6C-6025C8110CE1}"/>
              </a:ext>
            </a:extLst>
          </p:cNvPr>
          <p:cNvSpPr txBox="1"/>
          <p:nvPr/>
        </p:nvSpPr>
        <p:spPr>
          <a:xfrm>
            <a:off x="569842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Rounded MT Bold" panose="020F0704030504030204" pitchFamily="34" charset="77"/>
              </a:rPr>
              <a:t>Happy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5A3B8-97CD-5F42-BEEE-BDC95B75D008}"/>
              </a:ext>
            </a:extLst>
          </p:cNvPr>
          <p:cNvSpPr txBox="1"/>
          <p:nvPr/>
        </p:nvSpPr>
        <p:spPr>
          <a:xfrm>
            <a:off x="2988364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Rounded MT Bold" panose="020F0704030504030204" pitchFamily="34" charset="77"/>
              </a:rPr>
              <a:t>Sad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BE22B-1343-3D4D-AB25-A60CE01DE5D3}"/>
              </a:ext>
            </a:extLst>
          </p:cNvPr>
          <p:cNvSpPr txBox="1"/>
          <p:nvPr/>
        </p:nvSpPr>
        <p:spPr>
          <a:xfrm>
            <a:off x="5406886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Rounded MT Bold" panose="020F0704030504030204" pitchFamily="34" charset="77"/>
              </a:rPr>
              <a:t>Angry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A6883-691F-D543-9266-2FE480668841}"/>
              </a:ext>
            </a:extLst>
          </p:cNvPr>
          <p:cNvSpPr txBox="1"/>
          <p:nvPr/>
        </p:nvSpPr>
        <p:spPr>
          <a:xfrm>
            <a:off x="7573616" y="4784035"/>
            <a:ext cx="168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Rounded MT Bold" panose="020F0704030504030204" pitchFamily="34" charset="77"/>
              </a:rPr>
              <a:t>Embarrassed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6308AF-9AF6-4A4D-9CBE-96968CF0B13F}"/>
              </a:ext>
            </a:extLst>
          </p:cNvPr>
          <p:cNvSpPr txBox="1"/>
          <p:nvPr/>
        </p:nvSpPr>
        <p:spPr>
          <a:xfrm>
            <a:off x="10098156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Rounded MT Bold" panose="020F0704030504030204" pitchFamily="34" charset="77"/>
              </a:rPr>
              <a:t>Scared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583809" y="1551398"/>
            <a:ext cx="102167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Arial Rounded MT Bold" panose="020F0704030504030204" pitchFamily="34" charset="77"/>
              </a:rPr>
              <a:t>How does being bullied make you </a:t>
            </a:r>
            <a:r>
              <a:rPr lang="en-US" sz="66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feel</a:t>
            </a:r>
            <a:r>
              <a:rPr lang="en-US" sz="6600" b="1" dirty="0">
                <a:latin typeface="Arial Rounded MT Bold" panose="020F0704030504030204" pitchFamily="34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3551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E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AB92A4-5BB2-4B4F-BB3B-68BE3543B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706" y="-663755"/>
            <a:ext cx="8548298" cy="8548298"/>
          </a:xfrm>
          <a:prstGeom prst="rect">
            <a:avLst/>
          </a:prstGeom>
        </p:spPr>
      </p:pic>
      <p:sp>
        <p:nvSpPr>
          <p:cNvPr id="17" name="Rounded Rectangular Callout 16">
            <a:extLst>
              <a:ext uri="{FF2B5EF4-FFF2-40B4-BE49-F238E27FC236}">
                <a16:creationId xmlns:a16="http://schemas.microsoft.com/office/drawing/2014/main" id="{0010D2D1-286D-338C-88C3-3C6481B2CEF4}"/>
              </a:ext>
            </a:extLst>
          </p:cNvPr>
          <p:cNvSpPr/>
          <p:nvPr/>
        </p:nvSpPr>
        <p:spPr>
          <a:xfrm>
            <a:off x="572578" y="1448517"/>
            <a:ext cx="3223902" cy="1497800"/>
          </a:xfrm>
          <a:prstGeom prst="wedgeRoundRectCallout">
            <a:avLst>
              <a:gd name="adj1" fmla="val 73477"/>
              <a:gd name="adj2" fmla="val -592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Believe what is being said is true</a:t>
            </a:r>
          </a:p>
        </p:txBody>
      </p:sp>
      <p:sp>
        <p:nvSpPr>
          <p:cNvPr id="18" name="Rounded Rectangular Callout 17">
            <a:extLst>
              <a:ext uri="{FF2B5EF4-FFF2-40B4-BE49-F238E27FC236}">
                <a16:creationId xmlns:a16="http://schemas.microsoft.com/office/drawing/2014/main" id="{D107AE10-DFEF-1488-C29E-62C52AEDFB02}"/>
              </a:ext>
            </a:extLst>
          </p:cNvPr>
          <p:cNvSpPr/>
          <p:nvPr/>
        </p:nvSpPr>
        <p:spPr>
          <a:xfrm>
            <a:off x="184510" y="333410"/>
            <a:ext cx="4551872" cy="640529"/>
          </a:xfrm>
          <a:prstGeom prst="wedgeRoundRectCallout">
            <a:avLst>
              <a:gd name="adj1" fmla="val 47224"/>
              <a:gd name="adj2" fmla="val 1120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Frightened and scared</a:t>
            </a: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64DDC92E-1E8F-B60B-3CF4-D91C9F64B3DD}"/>
              </a:ext>
            </a:extLst>
          </p:cNvPr>
          <p:cNvSpPr/>
          <p:nvPr/>
        </p:nvSpPr>
        <p:spPr>
          <a:xfrm>
            <a:off x="684262" y="3374573"/>
            <a:ext cx="3387555" cy="640529"/>
          </a:xfrm>
          <a:prstGeom prst="wedgeRoundRectCallout">
            <a:avLst>
              <a:gd name="adj1" fmla="val 77606"/>
              <a:gd name="adj2" fmla="val -6718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Defensive</a:t>
            </a:r>
          </a:p>
        </p:txBody>
      </p:sp>
      <p:sp>
        <p:nvSpPr>
          <p:cNvPr id="22" name="Rounded Rectangular Callout 21">
            <a:extLst>
              <a:ext uri="{FF2B5EF4-FFF2-40B4-BE49-F238E27FC236}">
                <a16:creationId xmlns:a16="http://schemas.microsoft.com/office/drawing/2014/main" id="{41674DCB-481A-E04E-5742-5218D12AF04F}"/>
              </a:ext>
            </a:extLst>
          </p:cNvPr>
          <p:cNvSpPr/>
          <p:nvPr/>
        </p:nvSpPr>
        <p:spPr>
          <a:xfrm>
            <a:off x="6850374" y="259431"/>
            <a:ext cx="5106586" cy="640529"/>
          </a:xfrm>
          <a:prstGeom prst="wedgeRoundRectCallout">
            <a:avLst>
              <a:gd name="adj1" fmla="val -42724"/>
              <a:gd name="adj2" fmla="val 10877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Nervous</a:t>
            </a:r>
          </a:p>
        </p:txBody>
      </p:sp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4B89DD77-A02F-6236-094D-D4FF35159A0B}"/>
              </a:ext>
            </a:extLst>
          </p:cNvPr>
          <p:cNvSpPr/>
          <p:nvPr/>
        </p:nvSpPr>
        <p:spPr>
          <a:xfrm>
            <a:off x="8175802" y="1324792"/>
            <a:ext cx="2173155" cy="640529"/>
          </a:xfrm>
          <a:prstGeom prst="wedgeRoundRectCallout">
            <a:avLst>
              <a:gd name="adj1" fmla="val -89997"/>
              <a:gd name="adj2" fmla="val 2909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Depressed</a:t>
            </a:r>
          </a:p>
        </p:txBody>
      </p: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ED80AEE1-6F0D-E193-44C7-57ED4A33BD46}"/>
              </a:ext>
            </a:extLst>
          </p:cNvPr>
          <p:cNvSpPr/>
          <p:nvPr/>
        </p:nvSpPr>
        <p:spPr>
          <a:xfrm>
            <a:off x="8257139" y="2305788"/>
            <a:ext cx="2173155" cy="640529"/>
          </a:xfrm>
          <a:prstGeom prst="wedgeRoundRectCallout">
            <a:avLst>
              <a:gd name="adj1" fmla="val -95868"/>
              <a:gd name="adj2" fmla="val -410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Angry</a:t>
            </a:r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E8EABF35-D67C-C8F7-6A61-6CC3F1072126}"/>
              </a:ext>
            </a:extLst>
          </p:cNvPr>
          <p:cNvSpPr/>
          <p:nvPr/>
        </p:nvSpPr>
        <p:spPr>
          <a:xfrm>
            <a:off x="7919096" y="3165360"/>
            <a:ext cx="3824359" cy="640529"/>
          </a:xfrm>
          <a:prstGeom prst="wedgeRoundRectCallout">
            <a:avLst>
              <a:gd name="adj1" fmla="val -75244"/>
              <a:gd name="adj2" fmla="val -70500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Confused</a:t>
            </a:r>
          </a:p>
        </p:txBody>
      </p:sp>
    </p:spTree>
    <p:extLst>
      <p:ext uri="{BB962C8B-B14F-4D97-AF65-F5344CB8AC3E}">
        <p14:creationId xmlns:p14="http://schemas.microsoft.com/office/powerpoint/2010/main" val="112942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4607143" y="942759"/>
            <a:ext cx="719393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We are all different in many ways: </a:t>
            </a:r>
          </a:p>
          <a:p>
            <a:endParaRPr lang="en-US" sz="3600" b="1" dirty="0">
              <a:solidFill>
                <a:schemeClr val="bg1"/>
              </a:solidFill>
              <a:latin typeface="Arial Rounded MT Bold" panose="020F0704030504030204" pitchFamily="34" charset="77"/>
            </a:endParaRPr>
          </a:p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Eye </a:t>
            </a:r>
            <a:r>
              <a:rPr lang="en-US" sz="3600" b="1" dirty="0" err="1">
                <a:solidFill>
                  <a:schemeClr val="bg1"/>
                </a:solidFill>
                <a:latin typeface="Arial Rounded MT Bold" panose="020F0704030504030204" pitchFamily="34" charset="77"/>
              </a:rPr>
              <a:t>colour</a:t>
            </a:r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, hair </a:t>
            </a:r>
            <a:r>
              <a:rPr lang="en-US" sz="3600" b="1" dirty="0" err="1">
                <a:solidFill>
                  <a:schemeClr val="bg1"/>
                </a:solidFill>
                <a:latin typeface="Arial Rounded MT Bold" panose="020F0704030504030204" pitchFamily="34" charset="77"/>
              </a:rPr>
              <a:t>colour</a:t>
            </a:r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, gender, likes and dislikes, </a:t>
            </a:r>
            <a:r>
              <a:rPr lang="en-US" sz="3600" b="1" dirty="0" err="1">
                <a:solidFill>
                  <a:schemeClr val="bg1"/>
                </a:solidFill>
                <a:latin typeface="Arial Rounded MT Bold" panose="020F0704030504030204" pitchFamily="34" charset="77"/>
              </a:rPr>
              <a:t>favourite</a:t>
            </a:r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foods, TV </a:t>
            </a:r>
            <a:r>
              <a:rPr lang="en-US" sz="3600" b="1" dirty="0" err="1">
                <a:solidFill>
                  <a:schemeClr val="bg1"/>
                </a:solidFill>
                <a:latin typeface="Arial Rounded MT Bold" panose="020F0704030504030204" pitchFamily="34" charset="77"/>
              </a:rPr>
              <a:t>programmes</a:t>
            </a:r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or films we enjoy, hobbies, clothes, family members, beliefs and cultures.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0F238-B55F-0449-8757-D9E0ABDE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957" y="942759"/>
            <a:ext cx="49911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79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4268CD-B874-BA40-97EF-335CBB687123}"/>
              </a:ext>
            </a:extLst>
          </p:cNvPr>
          <p:cNvSpPr txBox="1"/>
          <p:nvPr/>
        </p:nvSpPr>
        <p:spPr>
          <a:xfrm>
            <a:off x="728869" y="4341745"/>
            <a:ext cx="106547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Being different makes us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special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and an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individual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, it makes the world a more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interesting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place to live.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A4697-893F-F44F-AF75-71F775720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293" y="767391"/>
            <a:ext cx="9105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96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4268CD-B874-BA40-97EF-335CBB687123}"/>
              </a:ext>
            </a:extLst>
          </p:cNvPr>
          <p:cNvSpPr txBox="1"/>
          <p:nvPr/>
        </p:nvSpPr>
        <p:spPr>
          <a:xfrm>
            <a:off x="728869" y="4341745"/>
            <a:ext cx="106547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We all have the right to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feel safe 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all of the time and we can talk with someone about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anything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A4697-893F-F44F-AF75-71F775720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293" y="767391"/>
            <a:ext cx="9105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21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5CBD7-5E3D-D743-A86E-E1252BA7AA96}"/>
              </a:ext>
            </a:extLst>
          </p:cNvPr>
          <p:cNvSpPr txBox="1"/>
          <p:nvPr/>
        </p:nvSpPr>
        <p:spPr>
          <a:xfrm>
            <a:off x="1111860" y="2370549"/>
            <a:ext cx="105040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Arial Rounded MT Bold" panose="020F0704030504030204" pitchFamily="34" charset="77"/>
              </a:rPr>
              <a:t>Let’s talk about </a:t>
            </a:r>
            <a:r>
              <a:rPr lang="en-US" sz="66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online</a:t>
            </a:r>
            <a:r>
              <a:rPr lang="en-US" sz="6600" b="1" dirty="0">
                <a:latin typeface="Arial Rounded MT Bold" panose="020F0704030504030204" pitchFamily="34" charset="77"/>
              </a:rPr>
              <a:t> bullying</a:t>
            </a:r>
          </a:p>
        </p:txBody>
      </p:sp>
    </p:spTree>
    <p:extLst>
      <p:ext uri="{BB962C8B-B14F-4D97-AF65-F5344CB8AC3E}">
        <p14:creationId xmlns:p14="http://schemas.microsoft.com/office/powerpoint/2010/main" val="944669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E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AB92A4-5BB2-4B4F-BB3B-68BE3543B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93601" y="-964883"/>
            <a:ext cx="8548298" cy="85482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12D11F-67D5-8D4D-A6F9-E789FE6E0154}"/>
              </a:ext>
            </a:extLst>
          </p:cNvPr>
          <p:cNvSpPr txBox="1"/>
          <p:nvPr/>
        </p:nvSpPr>
        <p:spPr>
          <a:xfrm>
            <a:off x="4448433" y="1293329"/>
            <a:ext cx="716691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Sometimes people can say nasty things online because they think they will not be found out.</a:t>
            </a:r>
          </a:p>
          <a:p>
            <a:endParaRPr lang="en-US" sz="3200" b="1" dirty="0">
              <a:solidFill>
                <a:schemeClr val="bg1"/>
              </a:solidFill>
              <a:latin typeface="Arial Rounded MT Bold" panose="020F0704030504030204" pitchFamily="34" charset="77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Think, have you ever said anything bad online.</a:t>
            </a:r>
          </a:p>
          <a:p>
            <a:endParaRPr lang="en-US" sz="3200" b="1" dirty="0">
              <a:solidFill>
                <a:schemeClr val="bg1"/>
              </a:solidFill>
              <a:latin typeface="Arial Rounded MT Bold" panose="020F0704030504030204" pitchFamily="34" charset="77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This is called </a:t>
            </a:r>
            <a:r>
              <a:rPr lang="en-US" sz="32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cyber bullying</a:t>
            </a:r>
            <a:r>
              <a:rPr lang="en-US" sz="32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773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776548" y="1349314"/>
            <a:ext cx="71939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Think, would you like your mum or dad, gran or teacher like the things you are putting online.</a:t>
            </a:r>
          </a:p>
          <a:p>
            <a:endParaRPr lang="en-US" sz="3600" b="1" dirty="0">
              <a:solidFill>
                <a:schemeClr val="bg1"/>
              </a:solidFill>
              <a:latin typeface="Arial Rounded MT Bold" panose="020F0704030504030204" pitchFamily="34" charset="77"/>
            </a:endParaRPr>
          </a:p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If not, then don’t do it.</a:t>
            </a:r>
          </a:p>
          <a:p>
            <a:endParaRPr lang="en-US" sz="3600" b="1" dirty="0">
              <a:solidFill>
                <a:schemeClr val="bg1"/>
              </a:solidFill>
              <a:latin typeface="Arial Rounded MT Bold" panose="020F0704030504030204" pitchFamily="34" charset="77"/>
            </a:endParaRPr>
          </a:p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Be an online </a:t>
            </a:r>
            <a:r>
              <a:rPr lang="en-US" sz="36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hero</a:t>
            </a:r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0F238-B55F-0449-8757-D9E0ABDE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227" y="621483"/>
            <a:ext cx="49911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71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578840" y="1560980"/>
            <a:ext cx="71939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You should not feel </a:t>
            </a:r>
            <a:r>
              <a:rPr lang="en-US" sz="36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alone</a:t>
            </a:r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or </a:t>
            </a:r>
            <a:r>
              <a:rPr lang="en-US" sz="36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ashamed</a:t>
            </a:r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if you are being bullied. It is not your fault, but it is very important that you ask for </a:t>
            </a:r>
            <a:r>
              <a:rPr lang="en-US" sz="36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help</a:t>
            </a:r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2E8CC-3A72-374C-B9E0-AFA767D58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691" y="174457"/>
            <a:ext cx="4140200" cy="6426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8020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5387545" y="2407883"/>
            <a:ext cx="62772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The sooner you talk to someone about it the sooner it can be stopped.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0F238-B55F-0449-8757-D9E0ABDE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957" y="942759"/>
            <a:ext cx="49911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11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966658" y="1753303"/>
            <a:ext cx="105277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Arial Rounded MT Bold" panose="020F0704030504030204" pitchFamily="34" charset="77"/>
              </a:rPr>
              <a:t>Who could </a:t>
            </a:r>
            <a:r>
              <a:rPr lang="en-US" sz="72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you</a:t>
            </a:r>
            <a:r>
              <a:rPr lang="en-US" sz="7200" b="1" dirty="0">
                <a:latin typeface="Arial Rounded MT Bold" panose="020F0704030504030204" pitchFamily="34" charset="77"/>
              </a:rPr>
              <a:t> talk to if you were being bullied?</a:t>
            </a:r>
          </a:p>
        </p:txBody>
      </p:sp>
    </p:spTree>
    <p:extLst>
      <p:ext uri="{BB962C8B-B14F-4D97-AF65-F5344CB8AC3E}">
        <p14:creationId xmlns:p14="http://schemas.microsoft.com/office/powerpoint/2010/main" val="2639532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A73A47-8F78-8146-965E-979A60B58E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35" t="16447" r="27756" b="15880"/>
          <a:stretch/>
        </p:blipFill>
        <p:spPr>
          <a:xfrm>
            <a:off x="4692770" y="690112"/>
            <a:ext cx="3243532" cy="5365631"/>
          </a:xfrm>
          <a:prstGeom prst="rect">
            <a:avLst/>
          </a:prstGeom>
        </p:spPr>
      </p:pic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E94064D3-9CB6-9992-0DAA-297338EDE133}"/>
              </a:ext>
            </a:extLst>
          </p:cNvPr>
          <p:cNvSpPr/>
          <p:nvPr/>
        </p:nvSpPr>
        <p:spPr>
          <a:xfrm>
            <a:off x="7988863" y="699740"/>
            <a:ext cx="3381154" cy="640529"/>
          </a:xfrm>
          <a:prstGeom prst="wedgeRoundRectCallout">
            <a:avLst>
              <a:gd name="adj1" fmla="val -48506"/>
              <a:gd name="adj2" fmla="val 10877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parents or carers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24CABDD6-673A-A84D-83DA-803B46F31467}"/>
              </a:ext>
            </a:extLst>
          </p:cNvPr>
          <p:cNvSpPr/>
          <p:nvPr/>
        </p:nvSpPr>
        <p:spPr>
          <a:xfrm>
            <a:off x="2700669" y="709368"/>
            <a:ext cx="1939539" cy="640529"/>
          </a:xfrm>
          <a:prstGeom prst="wedgeRoundRectCallout">
            <a:avLst>
              <a:gd name="adj1" fmla="val 47720"/>
              <a:gd name="adj2" fmla="val 11873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teacher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197ED30A-C8B1-5580-AFB6-4D4C8B371960}"/>
              </a:ext>
            </a:extLst>
          </p:cNvPr>
          <p:cNvSpPr/>
          <p:nvPr/>
        </p:nvSpPr>
        <p:spPr>
          <a:xfrm>
            <a:off x="2077997" y="3372927"/>
            <a:ext cx="2880288" cy="640529"/>
          </a:xfrm>
          <a:prstGeom prst="wedgeRoundRectCallout">
            <a:avLst>
              <a:gd name="adj1" fmla="val 48978"/>
              <a:gd name="adj2" fmla="val -12693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grandparents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921ADF20-3D9A-0E67-2E64-ECEDA5D77CD3}"/>
              </a:ext>
            </a:extLst>
          </p:cNvPr>
          <p:cNvSpPr/>
          <p:nvPr/>
        </p:nvSpPr>
        <p:spPr>
          <a:xfrm>
            <a:off x="7169921" y="4251802"/>
            <a:ext cx="2548237" cy="640529"/>
          </a:xfrm>
          <a:prstGeom prst="wedgeRoundRectCallout">
            <a:avLst>
              <a:gd name="adj1" fmla="val -50393"/>
              <a:gd name="adj2" fmla="val -13689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cub leader</a:t>
            </a:r>
          </a:p>
        </p:txBody>
      </p:sp>
    </p:spTree>
    <p:extLst>
      <p:ext uri="{BB962C8B-B14F-4D97-AF65-F5344CB8AC3E}">
        <p14:creationId xmlns:p14="http://schemas.microsoft.com/office/powerpoint/2010/main" val="1332606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991371" y="1506168"/>
            <a:ext cx="105277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Remember we talked about how being bullied felt…</a:t>
            </a:r>
          </a:p>
        </p:txBody>
      </p:sp>
    </p:spTree>
    <p:extLst>
      <p:ext uri="{BB962C8B-B14F-4D97-AF65-F5344CB8AC3E}">
        <p14:creationId xmlns:p14="http://schemas.microsoft.com/office/powerpoint/2010/main" val="878015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991371" y="1506168"/>
            <a:ext cx="105277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…if you saw someone being bullied, what could </a:t>
            </a:r>
            <a:r>
              <a:rPr lang="en-US" sz="72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you</a:t>
            </a:r>
            <a:r>
              <a:rPr lang="en-US" sz="7200" b="1" dirty="0">
                <a:latin typeface="Arial Rounded MT Bold" panose="020F0704030504030204" pitchFamily="34" charset="77"/>
              </a:rPr>
              <a:t> </a:t>
            </a:r>
            <a:r>
              <a:rPr 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do to help?</a:t>
            </a:r>
          </a:p>
        </p:txBody>
      </p:sp>
    </p:spTree>
    <p:extLst>
      <p:ext uri="{BB962C8B-B14F-4D97-AF65-F5344CB8AC3E}">
        <p14:creationId xmlns:p14="http://schemas.microsoft.com/office/powerpoint/2010/main" val="3153676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859457" y="2030537"/>
            <a:ext cx="71939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If you see someone on their own at school go and talk to them, invite them to sit or play with you and your group of friends.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2E8CC-3A72-374C-B9E0-AFA767D58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88" y="990518"/>
            <a:ext cx="4140200" cy="6426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6102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5387545" y="2407883"/>
            <a:ext cx="62772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If you see someone who is being bullied, tell someone so they can stop the bullying.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0F238-B55F-0449-8757-D9E0ABDE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957" y="942759"/>
            <a:ext cx="49911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39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966657" y="2173433"/>
            <a:ext cx="105277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…and if </a:t>
            </a:r>
            <a:r>
              <a:rPr lang="en-US" sz="72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you</a:t>
            </a:r>
            <a:r>
              <a:rPr lang="en-US" sz="7200" b="1" dirty="0">
                <a:latin typeface="Arial Rounded MT Bold" panose="020F0704030504030204" pitchFamily="34" charset="77"/>
              </a:rPr>
              <a:t> </a:t>
            </a:r>
            <a:r>
              <a:rPr 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are being bullied…</a:t>
            </a:r>
          </a:p>
        </p:txBody>
      </p:sp>
    </p:spTree>
    <p:extLst>
      <p:ext uri="{BB962C8B-B14F-4D97-AF65-F5344CB8AC3E}">
        <p14:creationId xmlns:p14="http://schemas.microsoft.com/office/powerpoint/2010/main" val="1439943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298AC4-9F30-CA48-B80B-525F7AA94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334" y="350623"/>
            <a:ext cx="3086100" cy="61087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7BE639A-75A4-D8BF-B27B-78025B226011}"/>
              </a:ext>
            </a:extLst>
          </p:cNvPr>
          <p:cNvSpPr/>
          <p:nvPr/>
        </p:nvSpPr>
        <p:spPr>
          <a:xfrm>
            <a:off x="478825" y="3806344"/>
            <a:ext cx="2652979" cy="26529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Arial Rounded MT Bold" panose="020F0704030504030204" pitchFamily="34" charset="77"/>
              </a:rPr>
              <a:t>S</a:t>
            </a:r>
            <a:br>
              <a:rPr lang="en-GB" sz="5400" dirty="0">
                <a:latin typeface="Arial Rounded MT Bold" panose="020F0704030504030204" pitchFamily="34" charset="77"/>
              </a:rPr>
            </a:br>
            <a:r>
              <a:rPr lang="en-GB" dirty="0">
                <a:latin typeface="Arial Rounded MT Bold" panose="020F0704030504030204" pitchFamily="34" charset="77"/>
              </a:rPr>
              <a:t>Say how you feel</a:t>
            </a:r>
            <a:endParaRPr lang="en-GB" sz="5400" dirty="0">
              <a:latin typeface="Arial Rounded MT Bold" panose="020F0704030504030204" pitchFamily="34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169CD5-EA24-2871-E317-262035E29F22}"/>
              </a:ext>
            </a:extLst>
          </p:cNvPr>
          <p:cNvSpPr/>
          <p:nvPr/>
        </p:nvSpPr>
        <p:spPr>
          <a:xfrm>
            <a:off x="3436744" y="3806344"/>
            <a:ext cx="2652979" cy="26529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Arial Rounded MT Bold" panose="020F0704030504030204" pitchFamily="34" charset="77"/>
              </a:rPr>
              <a:t>A</a:t>
            </a:r>
          </a:p>
          <a:p>
            <a:pPr algn="ctr"/>
            <a:r>
              <a:rPr lang="en-GB" dirty="0">
                <a:latin typeface="Arial Rounded MT Bold" panose="020F0704030504030204" pitchFamily="34" charset="77"/>
              </a:rPr>
              <a:t>Ask for help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5846EFF-2DE0-B114-E521-532033D156C2}"/>
              </a:ext>
            </a:extLst>
          </p:cNvPr>
          <p:cNvSpPr/>
          <p:nvPr/>
        </p:nvSpPr>
        <p:spPr>
          <a:xfrm>
            <a:off x="6285093" y="3806344"/>
            <a:ext cx="2652979" cy="26529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Arial Rounded MT Bold" panose="020F0704030504030204" pitchFamily="34" charset="77"/>
              </a:rPr>
              <a:t>F</a:t>
            </a:r>
          </a:p>
          <a:p>
            <a:pPr algn="ctr"/>
            <a:r>
              <a:rPr lang="en-GB" dirty="0">
                <a:latin typeface="Arial Rounded MT Bold" panose="020F0704030504030204" pitchFamily="34" charset="77"/>
              </a:rPr>
              <a:t>Find a friend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A509060-3FB1-F2F4-C2B1-FC650B0C2408}"/>
              </a:ext>
            </a:extLst>
          </p:cNvPr>
          <p:cNvSpPr/>
          <p:nvPr/>
        </p:nvSpPr>
        <p:spPr>
          <a:xfrm>
            <a:off x="9136695" y="3806344"/>
            <a:ext cx="2652979" cy="26529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Arial Rounded MT Bold" panose="020F0704030504030204" pitchFamily="34" charset="77"/>
              </a:rPr>
              <a:t>E</a:t>
            </a:r>
          </a:p>
          <a:p>
            <a:pPr algn="ctr"/>
            <a:r>
              <a:rPr lang="en-GB" dirty="0">
                <a:latin typeface="Arial Rounded MT Bold" panose="020F0704030504030204" pitchFamily="34" charset="77"/>
              </a:rPr>
              <a:t>Exit the area</a:t>
            </a:r>
          </a:p>
        </p:txBody>
      </p:sp>
    </p:spTree>
    <p:extLst>
      <p:ext uri="{BB962C8B-B14F-4D97-AF65-F5344CB8AC3E}">
        <p14:creationId xmlns:p14="http://schemas.microsoft.com/office/powerpoint/2010/main" val="226476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4268CD-B874-BA40-97EF-335CBB687123}"/>
              </a:ext>
            </a:extLst>
          </p:cNvPr>
          <p:cNvSpPr txBox="1"/>
          <p:nvPr/>
        </p:nvSpPr>
        <p:spPr>
          <a:xfrm>
            <a:off x="728869" y="4341745"/>
            <a:ext cx="106547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Remember, we all have the right to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feel safe 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all of the time and we can talk with someone about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anything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A4697-893F-F44F-AF75-71F775720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293" y="767391"/>
            <a:ext cx="9105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17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EF206A-A16A-6A4E-BDDF-D4318DAD4438}"/>
              </a:ext>
            </a:extLst>
          </p:cNvPr>
          <p:cNvSpPr txBox="1"/>
          <p:nvPr/>
        </p:nvSpPr>
        <p:spPr>
          <a:xfrm>
            <a:off x="785023" y="969775"/>
            <a:ext cx="7193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Help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936CDF4-D86D-F648-9BBB-62B9ED7A19E9}"/>
              </a:ext>
            </a:extLst>
          </p:cNvPr>
          <p:cNvSpPr/>
          <p:nvPr/>
        </p:nvSpPr>
        <p:spPr>
          <a:xfrm>
            <a:off x="785023" y="2198105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F2404B4-FA64-1440-89B6-905EE2551470}"/>
              </a:ext>
            </a:extLst>
          </p:cNvPr>
          <p:cNvSpPr/>
          <p:nvPr/>
        </p:nvSpPr>
        <p:spPr>
          <a:xfrm>
            <a:off x="3553816" y="2198104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422C554-6304-E143-95DD-BCE60379E2F9}"/>
              </a:ext>
            </a:extLst>
          </p:cNvPr>
          <p:cNvSpPr/>
          <p:nvPr/>
        </p:nvSpPr>
        <p:spPr>
          <a:xfrm>
            <a:off x="6322610" y="2198104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FD2089-FDE9-4240-BEC3-60F3908F5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488" y="3140012"/>
            <a:ext cx="2100989" cy="58808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346BAEF2-CA10-2249-848B-2827A7C44EA3}"/>
              </a:ext>
            </a:extLst>
          </p:cNvPr>
          <p:cNvSpPr/>
          <p:nvPr/>
        </p:nvSpPr>
        <p:spPr>
          <a:xfrm>
            <a:off x="9091404" y="2195887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BE57B58-E7BA-254E-A86B-C5C9A5A79F3B}"/>
              </a:ext>
            </a:extLst>
          </p:cNvPr>
          <p:cNvSpPr/>
          <p:nvPr/>
        </p:nvSpPr>
        <p:spPr>
          <a:xfrm>
            <a:off x="785024" y="5148340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Teachers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07C3F2E-296A-8B49-974B-15A4F4D6851D}"/>
              </a:ext>
            </a:extLst>
          </p:cNvPr>
          <p:cNvSpPr/>
          <p:nvPr/>
        </p:nvSpPr>
        <p:spPr>
          <a:xfrm>
            <a:off x="3553817" y="5148340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Childline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C7FD7B-7941-AF48-937A-11EE6B229BC7}"/>
              </a:ext>
            </a:extLst>
          </p:cNvPr>
          <p:cNvSpPr/>
          <p:nvPr/>
        </p:nvSpPr>
        <p:spPr>
          <a:xfrm>
            <a:off x="6322611" y="5148340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Family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E8A273F-E603-7246-9FD6-7AF7EE7C4A8D}"/>
              </a:ext>
            </a:extLst>
          </p:cNvPr>
          <p:cNvSpPr/>
          <p:nvPr/>
        </p:nvSpPr>
        <p:spPr>
          <a:xfrm>
            <a:off x="9091405" y="5148340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Trusted adult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A239A35-BB9E-C749-9EEE-03DEC67F4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386" y="2660577"/>
            <a:ext cx="1586781" cy="15867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1B41D9-9EE4-7A44-954C-286DF5317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5605" y="2553822"/>
            <a:ext cx="1659030" cy="16590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D0BE984-EE30-8C4E-B8A9-6FD44F1A05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92" y="2629838"/>
            <a:ext cx="2032394" cy="16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80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11E822-3659-654D-9283-56C114C78557}"/>
              </a:ext>
            </a:extLst>
          </p:cNvPr>
          <p:cNvSpPr txBox="1"/>
          <p:nvPr/>
        </p:nvSpPr>
        <p:spPr>
          <a:xfrm>
            <a:off x="1471543" y="1939006"/>
            <a:ext cx="8777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What have we </a:t>
            </a:r>
            <a:r>
              <a:rPr lang="en-US" sz="80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learned</a:t>
            </a:r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</a:t>
            </a:r>
            <a:r>
              <a:rPr lang="en-US" sz="8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today?</a:t>
            </a:r>
          </a:p>
        </p:txBody>
      </p:sp>
    </p:spTree>
    <p:extLst>
      <p:ext uri="{BB962C8B-B14F-4D97-AF65-F5344CB8AC3E}">
        <p14:creationId xmlns:p14="http://schemas.microsoft.com/office/powerpoint/2010/main" val="1256527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2644</TotalTime>
  <Words>527</Words>
  <Application>Microsoft Macintosh PowerPoint</Application>
  <PresentationFormat>Widescreen</PresentationFormat>
  <Paragraphs>87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Williams</dc:creator>
  <cp:lastModifiedBy>Steve Williams</cp:lastModifiedBy>
  <cp:revision>28</cp:revision>
  <dcterms:created xsi:type="dcterms:W3CDTF">2019-04-09T08:12:13Z</dcterms:created>
  <dcterms:modified xsi:type="dcterms:W3CDTF">2022-07-13T14:16:29Z</dcterms:modified>
</cp:coreProperties>
</file>