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9" r:id="rId2"/>
    <p:sldId id="256" r:id="rId3"/>
    <p:sldId id="261" r:id="rId4"/>
    <p:sldId id="263" r:id="rId5"/>
    <p:sldId id="262" r:id="rId6"/>
    <p:sldId id="271" r:id="rId7"/>
    <p:sldId id="272" r:id="rId8"/>
    <p:sldId id="264" r:id="rId9"/>
    <p:sldId id="265" r:id="rId10"/>
    <p:sldId id="268" r:id="rId11"/>
    <p:sldId id="273" r:id="rId12"/>
    <p:sldId id="267" r:id="rId13"/>
    <p:sldId id="269" r:id="rId14"/>
    <p:sldId id="266" r:id="rId15"/>
    <p:sldId id="270" r:id="rId16"/>
    <p:sldId id="274"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6667"/>
  </p:normalViewPr>
  <p:slideViewPr>
    <p:cSldViewPr snapToGrid="0" snapToObjects="1">
      <p:cViewPr varScale="1">
        <p:scale>
          <a:sx n="82" d="100"/>
          <a:sy n="82" d="100"/>
        </p:scale>
        <p:origin x="1032"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9B101-336C-734C-B8F2-EF16A23418CC}" type="datetimeFigureOut">
              <a:rPr lang="en-US" smtClean="0"/>
              <a:t>7/29/25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34458-BBD2-CE45-B93D-01C5A6F48A02}" type="slidenum">
              <a:rPr lang="en-US" smtClean="0"/>
              <a:t>‹#›</a:t>
            </a:fld>
            <a:endParaRPr lang="en-US"/>
          </a:p>
        </p:txBody>
      </p:sp>
    </p:spTree>
    <p:extLst>
      <p:ext uri="{BB962C8B-B14F-4D97-AF65-F5344CB8AC3E}">
        <p14:creationId xmlns:p14="http://schemas.microsoft.com/office/powerpoint/2010/main" val="3560307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parents feel they are unable to talk about online safety or the internet with their kids because they don’t understand it themselves. Yes, the internet is complex and comes with some risks, but it is also a positive environment for young people to explore.</a:t>
            </a:r>
          </a:p>
        </p:txBody>
      </p:sp>
      <p:sp>
        <p:nvSpPr>
          <p:cNvPr id="4" name="Slide Number Placeholder 3"/>
          <p:cNvSpPr>
            <a:spLocks noGrp="1"/>
          </p:cNvSpPr>
          <p:nvPr>
            <p:ph type="sldNum" sz="quarter" idx="5"/>
          </p:nvPr>
        </p:nvSpPr>
        <p:spPr/>
        <p:txBody>
          <a:bodyPr/>
          <a:lstStyle/>
          <a:p>
            <a:fld id="{9E234458-BBD2-CE45-B93D-01C5A6F48A02}" type="slidenum">
              <a:rPr lang="en-US" smtClean="0"/>
              <a:t>3</a:t>
            </a:fld>
            <a:endParaRPr lang="en-US"/>
          </a:p>
        </p:txBody>
      </p:sp>
    </p:spTree>
    <p:extLst>
      <p:ext uri="{BB962C8B-B14F-4D97-AF65-F5344CB8AC3E}">
        <p14:creationId xmlns:p14="http://schemas.microsoft.com/office/powerpoint/2010/main" val="1202000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devices connect to the internet</a:t>
            </a:r>
          </a:p>
          <a:p>
            <a:r>
              <a:rPr lang="en-US" dirty="0"/>
              <a:t>Consoles</a:t>
            </a:r>
          </a:p>
          <a:p>
            <a:r>
              <a:rPr lang="en-US" dirty="0"/>
              <a:t>Smart phones</a:t>
            </a:r>
          </a:p>
          <a:p>
            <a:r>
              <a:rPr lang="en-US" dirty="0"/>
              <a:t>PCs/Laptops</a:t>
            </a:r>
          </a:p>
          <a:p>
            <a:r>
              <a:rPr lang="en-US" dirty="0"/>
              <a:t>Smart speakers</a:t>
            </a:r>
          </a:p>
          <a:p>
            <a:r>
              <a:rPr lang="en-US" dirty="0"/>
              <a:t>E readers</a:t>
            </a:r>
          </a:p>
          <a:p>
            <a:r>
              <a:rPr lang="en-US" dirty="0"/>
              <a:t>Fridge freezers (Well the smart ones!)</a:t>
            </a:r>
          </a:p>
        </p:txBody>
      </p:sp>
      <p:sp>
        <p:nvSpPr>
          <p:cNvPr id="4" name="Slide Number Placeholder 3"/>
          <p:cNvSpPr>
            <a:spLocks noGrp="1"/>
          </p:cNvSpPr>
          <p:nvPr>
            <p:ph type="sldNum" sz="quarter" idx="5"/>
          </p:nvPr>
        </p:nvSpPr>
        <p:spPr/>
        <p:txBody>
          <a:bodyPr/>
          <a:lstStyle/>
          <a:p>
            <a:fld id="{9E234458-BBD2-CE45-B93D-01C5A6F48A02}" type="slidenum">
              <a:rPr lang="en-US" smtClean="0"/>
              <a:t>4</a:t>
            </a:fld>
            <a:endParaRPr lang="en-US"/>
          </a:p>
        </p:txBody>
      </p:sp>
    </p:spTree>
    <p:extLst>
      <p:ext uri="{BB962C8B-B14F-4D97-AF65-F5344CB8AC3E}">
        <p14:creationId xmlns:p14="http://schemas.microsoft.com/office/powerpoint/2010/main" val="217353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only find out about things by engaging.</a:t>
            </a:r>
          </a:p>
          <a:p>
            <a:r>
              <a:rPr lang="en-US" dirty="0"/>
              <a:t>Remember there was a time when you didn’t know what ‘In the Night garden was’?!</a:t>
            </a:r>
          </a:p>
        </p:txBody>
      </p:sp>
      <p:sp>
        <p:nvSpPr>
          <p:cNvPr id="4" name="Slide Number Placeholder 3"/>
          <p:cNvSpPr>
            <a:spLocks noGrp="1"/>
          </p:cNvSpPr>
          <p:nvPr>
            <p:ph type="sldNum" sz="quarter" idx="5"/>
          </p:nvPr>
        </p:nvSpPr>
        <p:spPr/>
        <p:txBody>
          <a:bodyPr/>
          <a:lstStyle/>
          <a:p>
            <a:fld id="{9E234458-BBD2-CE45-B93D-01C5A6F48A02}" type="slidenum">
              <a:rPr lang="en-US" smtClean="0"/>
              <a:t>5</a:t>
            </a:fld>
            <a:endParaRPr lang="en-US"/>
          </a:p>
        </p:txBody>
      </p:sp>
    </p:spTree>
    <p:extLst>
      <p:ext uri="{BB962C8B-B14F-4D97-AF65-F5344CB8AC3E}">
        <p14:creationId xmlns:p14="http://schemas.microsoft.com/office/powerpoint/2010/main" val="95129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has heard of these games/apps?</a:t>
            </a:r>
          </a:p>
          <a:p>
            <a:r>
              <a:rPr lang="en-US" dirty="0"/>
              <a:t>How many of you have actually sat down with your children and played/used them together?</a:t>
            </a:r>
          </a:p>
          <a:p>
            <a:r>
              <a:rPr lang="en-US" dirty="0"/>
              <a:t>Which of these games let you play online and communicate with strangers, all of them!</a:t>
            </a:r>
          </a:p>
          <a:p>
            <a:endParaRPr lang="en-US" dirty="0"/>
          </a:p>
          <a:p>
            <a:r>
              <a:rPr lang="en-US" dirty="0"/>
              <a:t>GTA5, this game is several years old but still very relevant: Age 18+, Includes torture, sex, bad language, drug use, stereotyping, poor view of women </a:t>
            </a:r>
            <a:r>
              <a:rPr lang="en-US" dirty="0" err="1"/>
              <a:t>etc</a:t>
            </a:r>
            <a:endParaRPr lang="en-US" dirty="0"/>
          </a:p>
        </p:txBody>
      </p:sp>
      <p:sp>
        <p:nvSpPr>
          <p:cNvPr id="4" name="Slide Number Placeholder 3"/>
          <p:cNvSpPr>
            <a:spLocks noGrp="1"/>
          </p:cNvSpPr>
          <p:nvPr>
            <p:ph type="sldNum" sz="quarter" idx="5"/>
          </p:nvPr>
        </p:nvSpPr>
        <p:spPr/>
        <p:txBody>
          <a:bodyPr/>
          <a:lstStyle/>
          <a:p>
            <a:fld id="{9E234458-BBD2-CE45-B93D-01C5A6F48A02}" type="slidenum">
              <a:rPr lang="en-US" smtClean="0"/>
              <a:t>6</a:t>
            </a:fld>
            <a:endParaRPr lang="en-US"/>
          </a:p>
        </p:txBody>
      </p:sp>
    </p:spTree>
    <p:extLst>
      <p:ext uri="{BB962C8B-B14F-4D97-AF65-F5344CB8AC3E}">
        <p14:creationId xmlns:p14="http://schemas.microsoft.com/office/powerpoint/2010/main" val="6004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Shops cannot sell games to children below the PEGI age rating </a:t>
            </a:r>
            <a:r>
              <a:rPr lang="en-US" dirty="0" err="1"/>
              <a:t>eg.</a:t>
            </a:r>
            <a:r>
              <a:rPr lang="en-US" dirty="0"/>
              <a:t> Cannot sell GTA5 to U18s, but that is where their responsibility ends.</a:t>
            </a:r>
          </a:p>
          <a:p>
            <a:r>
              <a:rPr lang="en-US" dirty="0"/>
              <a:t>It is down to parents to choose whether they let their child play those games.</a:t>
            </a:r>
            <a:br>
              <a:rPr lang="en-US" dirty="0"/>
            </a:br>
            <a:r>
              <a:rPr lang="en-US" dirty="0"/>
              <a:t>Also, you can buy games directly on the console digitally so are children looking at the PEGI rating when buying a game online.</a:t>
            </a:r>
          </a:p>
          <a:p>
            <a:r>
              <a:rPr lang="en-US" dirty="0"/>
              <a:t>You can restrict purchases on consoles and smartphones </a:t>
            </a:r>
            <a:r>
              <a:rPr lang="en-US" dirty="0" err="1"/>
              <a:t>etc</a:t>
            </a:r>
            <a:r>
              <a:rPr lang="en-US" dirty="0"/>
              <a:t> with family settings.</a:t>
            </a:r>
          </a:p>
        </p:txBody>
      </p:sp>
      <p:sp>
        <p:nvSpPr>
          <p:cNvPr id="4" name="Slide Number Placeholder 3"/>
          <p:cNvSpPr>
            <a:spLocks noGrp="1"/>
          </p:cNvSpPr>
          <p:nvPr>
            <p:ph type="sldNum" sz="quarter" idx="5"/>
          </p:nvPr>
        </p:nvSpPr>
        <p:spPr/>
        <p:txBody>
          <a:bodyPr/>
          <a:lstStyle/>
          <a:p>
            <a:fld id="{9E234458-BBD2-CE45-B93D-01C5A6F48A02}" type="slidenum">
              <a:rPr lang="en-US" smtClean="0"/>
              <a:t>7</a:t>
            </a:fld>
            <a:endParaRPr lang="en-US"/>
          </a:p>
        </p:txBody>
      </p:sp>
    </p:spTree>
    <p:extLst>
      <p:ext uri="{BB962C8B-B14F-4D97-AF65-F5344CB8AC3E}">
        <p14:creationId xmlns:p14="http://schemas.microsoft.com/office/powerpoint/2010/main" val="3360771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let your child have a social media account, ask to friend them.</a:t>
            </a:r>
          </a:p>
          <a:p>
            <a:r>
              <a:rPr lang="en-US" dirty="0"/>
              <a:t>When they lie about their age(!) make sure they change it to the correct age when they are 13.</a:t>
            </a:r>
          </a:p>
          <a:p>
            <a:r>
              <a:rPr lang="en-US" dirty="0"/>
              <a:t>Reasons: Online groomers could use the incorrect age as an excuse.</a:t>
            </a:r>
          </a:p>
        </p:txBody>
      </p:sp>
      <p:sp>
        <p:nvSpPr>
          <p:cNvPr id="4" name="Slide Number Placeholder 3"/>
          <p:cNvSpPr>
            <a:spLocks noGrp="1"/>
          </p:cNvSpPr>
          <p:nvPr>
            <p:ph type="sldNum" sz="quarter" idx="5"/>
          </p:nvPr>
        </p:nvSpPr>
        <p:spPr/>
        <p:txBody>
          <a:bodyPr/>
          <a:lstStyle/>
          <a:p>
            <a:fld id="{9E234458-BBD2-CE45-B93D-01C5A6F48A02}" type="slidenum">
              <a:rPr lang="en-US" smtClean="0"/>
              <a:t>8</a:t>
            </a:fld>
            <a:endParaRPr lang="en-US"/>
          </a:p>
        </p:txBody>
      </p:sp>
    </p:spTree>
    <p:extLst>
      <p:ext uri="{BB962C8B-B14F-4D97-AF65-F5344CB8AC3E}">
        <p14:creationId xmlns:p14="http://schemas.microsoft.com/office/powerpoint/2010/main" val="214763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SWGFL have produced parental guides for setting a safe environment for your child</a:t>
            </a:r>
          </a:p>
        </p:txBody>
      </p:sp>
      <p:sp>
        <p:nvSpPr>
          <p:cNvPr id="4" name="Slide Number Placeholder 3"/>
          <p:cNvSpPr>
            <a:spLocks noGrp="1"/>
          </p:cNvSpPr>
          <p:nvPr>
            <p:ph type="sldNum" sz="quarter" idx="5"/>
          </p:nvPr>
        </p:nvSpPr>
        <p:spPr/>
        <p:txBody>
          <a:bodyPr/>
          <a:lstStyle/>
          <a:p>
            <a:fld id="{9E234458-BBD2-CE45-B93D-01C5A6F48A02}" type="slidenum">
              <a:rPr lang="en-US" smtClean="0"/>
              <a:t>9</a:t>
            </a:fld>
            <a:endParaRPr lang="en-US"/>
          </a:p>
        </p:txBody>
      </p:sp>
    </p:spTree>
    <p:extLst>
      <p:ext uri="{BB962C8B-B14F-4D97-AF65-F5344CB8AC3E}">
        <p14:creationId xmlns:p14="http://schemas.microsoft.com/office/powerpoint/2010/main" val="2457067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only find out about things by engaging.</a:t>
            </a:r>
          </a:p>
          <a:p>
            <a:r>
              <a:rPr lang="en-US" dirty="0"/>
              <a:t>Remember there was a time when you didn’t know what ‘In the Night garden was’?!</a:t>
            </a:r>
          </a:p>
        </p:txBody>
      </p:sp>
      <p:sp>
        <p:nvSpPr>
          <p:cNvPr id="4" name="Slide Number Placeholder 3"/>
          <p:cNvSpPr>
            <a:spLocks noGrp="1"/>
          </p:cNvSpPr>
          <p:nvPr>
            <p:ph type="sldNum" sz="quarter" idx="5"/>
          </p:nvPr>
        </p:nvSpPr>
        <p:spPr/>
        <p:txBody>
          <a:bodyPr/>
          <a:lstStyle/>
          <a:p>
            <a:fld id="{9E234458-BBD2-CE45-B93D-01C5A6F48A02}" type="slidenum">
              <a:rPr lang="en-US" smtClean="0"/>
              <a:t>10</a:t>
            </a:fld>
            <a:endParaRPr lang="en-US"/>
          </a:p>
        </p:txBody>
      </p:sp>
    </p:spTree>
    <p:extLst>
      <p:ext uri="{BB962C8B-B14F-4D97-AF65-F5344CB8AC3E}">
        <p14:creationId xmlns:p14="http://schemas.microsoft.com/office/powerpoint/2010/main" val="186999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only find out about things by engaging.</a:t>
            </a:r>
          </a:p>
          <a:p>
            <a:r>
              <a:rPr lang="en-US" dirty="0"/>
              <a:t>Remember there was a time when you didn’t know what ‘In the Night garden was’?!</a:t>
            </a:r>
          </a:p>
        </p:txBody>
      </p:sp>
      <p:sp>
        <p:nvSpPr>
          <p:cNvPr id="4" name="Slide Number Placeholder 3"/>
          <p:cNvSpPr>
            <a:spLocks noGrp="1"/>
          </p:cNvSpPr>
          <p:nvPr>
            <p:ph type="sldNum" sz="quarter" idx="5"/>
          </p:nvPr>
        </p:nvSpPr>
        <p:spPr/>
        <p:txBody>
          <a:bodyPr/>
          <a:lstStyle/>
          <a:p>
            <a:fld id="{9E234458-BBD2-CE45-B93D-01C5A6F48A02}" type="slidenum">
              <a:rPr lang="en-US" smtClean="0"/>
              <a:t>11</a:t>
            </a:fld>
            <a:endParaRPr lang="en-US"/>
          </a:p>
        </p:txBody>
      </p:sp>
    </p:spTree>
    <p:extLst>
      <p:ext uri="{BB962C8B-B14F-4D97-AF65-F5344CB8AC3E}">
        <p14:creationId xmlns:p14="http://schemas.microsoft.com/office/powerpoint/2010/main" val="1342332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Quiet, withdrawn, aggressive, sexualized </a:t>
            </a:r>
            <a:r>
              <a:rPr lang="en-US" dirty="0" err="1"/>
              <a:t>behaviour</a:t>
            </a:r>
            <a:r>
              <a:rPr lang="en-US" dirty="0"/>
              <a:t>, lying.</a:t>
            </a:r>
          </a:p>
          <a:p>
            <a:endParaRPr lang="en-US" dirty="0"/>
          </a:p>
          <a:p>
            <a:r>
              <a:rPr lang="en-US" dirty="0"/>
              <a:t>You know your child. Look for signs of difference</a:t>
            </a:r>
          </a:p>
        </p:txBody>
      </p:sp>
      <p:sp>
        <p:nvSpPr>
          <p:cNvPr id="4" name="Slide Number Placeholder 3"/>
          <p:cNvSpPr>
            <a:spLocks noGrp="1"/>
          </p:cNvSpPr>
          <p:nvPr>
            <p:ph type="sldNum" sz="quarter" idx="5"/>
          </p:nvPr>
        </p:nvSpPr>
        <p:spPr/>
        <p:txBody>
          <a:bodyPr/>
          <a:lstStyle/>
          <a:p>
            <a:fld id="{9E234458-BBD2-CE45-B93D-01C5A6F48A02}" type="slidenum">
              <a:rPr lang="en-US" smtClean="0"/>
              <a:t>12</a:t>
            </a:fld>
            <a:endParaRPr lang="en-US"/>
          </a:p>
        </p:txBody>
      </p:sp>
    </p:spTree>
    <p:extLst>
      <p:ext uri="{BB962C8B-B14F-4D97-AF65-F5344CB8AC3E}">
        <p14:creationId xmlns:p14="http://schemas.microsoft.com/office/powerpoint/2010/main" val="3738064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234458-BBD2-CE45-B93D-01C5A6F48A02}" type="slidenum">
              <a:rPr lang="en-US" smtClean="0"/>
              <a:t>14</a:t>
            </a:fld>
            <a:endParaRPr lang="en-US"/>
          </a:p>
        </p:txBody>
      </p:sp>
    </p:spTree>
    <p:extLst>
      <p:ext uri="{BB962C8B-B14F-4D97-AF65-F5344CB8AC3E}">
        <p14:creationId xmlns:p14="http://schemas.microsoft.com/office/powerpoint/2010/main" val="350402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Teachers, other parents, websites</a:t>
            </a:r>
          </a:p>
        </p:txBody>
      </p:sp>
      <p:sp>
        <p:nvSpPr>
          <p:cNvPr id="4" name="Slide Number Placeholder 3"/>
          <p:cNvSpPr>
            <a:spLocks noGrp="1"/>
          </p:cNvSpPr>
          <p:nvPr>
            <p:ph type="sldNum" sz="quarter" idx="5"/>
          </p:nvPr>
        </p:nvSpPr>
        <p:spPr/>
        <p:txBody>
          <a:bodyPr/>
          <a:lstStyle/>
          <a:p>
            <a:fld id="{9E234458-BBD2-CE45-B93D-01C5A6F48A02}" type="slidenum">
              <a:rPr lang="en-US" smtClean="0"/>
              <a:t>15</a:t>
            </a:fld>
            <a:endParaRPr lang="en-US"/>
          </a:p>
        </p:txBody>
      </p:sp>
    </p:spTree>
    <p:extLst>
      <p:ext uri="{BB962C8B-B14F-4D97-AF65-F5344CB8AC3E}">
        <p14:creationId xmlns:p14="http://schemas.microsoft.com/office/powerpoint/2010/main" val="1997871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Nope! The internet is an integral part of modern life and essential for work and personal life.</a:t>
            </a:r>
          </a:p>
          <a:p>
            <a:r>
              <a:rPr lang="en-US" dirty="0"/>
              <a:t>It’s about appropriate use and resilience and them knowing they can talk to you about any issues they </a:t>
            </a:r>
            <a:r>
              <a:rPr lang="en-US"/>
              <a:t>have using it.</a:t>
            </a:r>
            <a:endParaRPr lang="en-US" dirty="0"/>
          </a:p>
        </p:txBody>
      </p:sp>
      <p:sp>
        <p:nvSpPr>
          <p:cNvPr id="4" name="Slide Number Placeholder 3"/>
          <p:cNvSpPr>
            <a:spLocks noGrp="1"/>
          </p:cNvSpPr>
          <p:nvPr>
            <p:ph type="sldNum" sz="quarter" idx="5"/>
          </p:nvPr>
        </p:nvSpPr>
        <p:spPr/>
        <p:txBody>
          <a:bodyPr/>
          <a:lstStyle/>
          <a:p>
            <a:fld id="{9E234458-BBD2-CE45-B93D-01C5A6F48A02}" type="slidenum">
              <a:rPr lang="en-US" smtClean="0"/>
              <a:t>16</a:t>
            </a:fld>
            <a:endParaRPr lang="en-US"/>
          </a:p>
        </p:txBody>
      </p:sp>
    </p:spTree>
    <p:extLst>
      <p:ext uri="{BB962C8B-B14F-4D97-AF65-F5344CB8AC3E}">
        <p14:creationId xmlns:p14="http://schemas.microsoft.com/office/powerpoint/2010/main" val="1701699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DCF07-D873-A78F-3D4E-15683DB95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6845D-5B9F-10B5-6F77-50C475CFA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909F03-DCB8-CCDE-A59D-2D9BC56BAA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06DCF3-0B10-4D6F-F096-DBFAAE743F8B}"/>
              </a:ext>
            </a:extLst>
          </p:cNvPr>
          <p:cNvSpPr>
            <a:spLocks noGrp="1"/>
          </p:cNvSpPr>
          <p:nvPr>
            <p:ph type="sldNum" sz="quarter" idx="5"/>
          </p:nvPr>
        </p:nvSpPr>
        <p:spPr/>
        <p:txBody>
          <a:bodyPr/>
          <a:lstStyle/>
          <a:p>
            <a:fld id="{9E234458-BBD2-CE45-B93D-01C5A6F48A02}" type="slidenum">
              <a:rPr lang="en-US" smtClean="0"/>
              <a:t>17</a:t>
            </a:fld>
            <a:endParaRPr lang="en-US"/>
          </a:p>
        </p:txBody>
      </p:sp>
    </p:spTree>
    <p:extLst>
      <p:ext uri="{BB962C8B-B14F-4D97-AF65-F5344CB8AC3E}">
        <p14:creationId xmlns:p14="http://schemas.microsoft.com/office/powerpoint/2010/main" val="3779554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3FBB2-2CD8-DA4E-9B41-0E995D7B8E6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541414C-AED5-FC4F-A43D-9DB679C1DE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7E2B6CB-C0B1-3D40-8795-4FE8643AE69D}"/>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F42AABC9-8E24-E149-85DE-1E608756A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D822CB-F140-054B-BD24-82E6362249F8}"/>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2379623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BB88-0575-0641-AFAF-CFC5FCA2E52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FD76F7A-2F3B-BA4B-9072-AD49073C305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E320C56-2F7D-1746-ADC8-A2692FD0ED2C}"/>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D3A3E09A-1C45-E249-9288-F7EC492F9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D94A18-293F-9C42-8F79-CFA08C85DE5E}"/>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136248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EA920-6A00-FC42-B981-01C42FA5F2A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EBF003D-3157-BC4E-B17B-C380591CE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69C0673-24D1-8F4C-B054-77263DCD1FA3}"/>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E1BFB4CC-2AF3-DA41-9CAF-78D759189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6B582-CB20-3447-A9CD-FC958594683C}"/>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2460882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DDB2-BA33-114B-AEAA-D78ECD94C4D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58E1200-730E-FA46-9480-6F0FAFDB0A5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839B1E3-D25B-6C40-8195-6D11BD70CB5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60DC91E-672C-C149-8A36-C192A2C9FF3D}"/>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6" name="Footer Placeholder 5">
            <a:extLst>
              <a:ext uri="{FF2B5EF4-FFF2-40B4-BE49-F238E27FC236}">
                <a16:creationId xmlns:a16="http://schemas.microsoft.com/office/drawing/2014/main" id="{A030C9EF-6868-7E42-A8CB-C79D520C09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ABCBA9-005E-EB4D-A60E-DCA4E2CE5B17}"/>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943793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7A591-B866-8948-B86D-A6114D8CD85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9B8918-0BE4-6744-B463-5213423E8E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8AE30AE-D321-C745-9CEE-CEA9A03BA14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90E4A4-1072-D64D-8AE3-0AA960B648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BBF0682-43B6-E944-94E4-D35E59DB895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F69634B-408A-CF4E-93C7-831A938C75B6}"/>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8" name="Footer Placeholder 7">
            <a:extLst>
              <a:ext uri="{FF2B5EF4-FFF2-40B4-BE49-F238E27FC236}">
                <a16:creationId xmlns:a16="http://schemas.microsoft.com/office/drawing/2014/main" id="{6A59C378-CB64-3B48-98C6-F6B8586857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EFCA74-18AE-2C4E-A0B4-A2B00AE804F7}"/>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173151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45E8-A2D3-6A4B-93AB-3438D382799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AECBF5F-6802-4E48-B044-DD617F309BC1}"/>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4" name="Footer Placeholder 3">
            <a:extLst>
              <a:ext uri="{FF2B5EF4-FFF2-40B4-BE49-F238E27FC236}">
                <a16:creationId xmlns:a16="http://schemas.microsoft.com/office/drawing/2014/main" id="{8346FCD6-109E-5147-85EA-80E823094D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3EA643-AD7F-1041-B548-69C81BB938BB}"/>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41295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C9CD8A-4CC7-8945-B56D-E1C9C71294D9}"/>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3" name="Footer Placeholder 2">
            <a:extLst>
              <a:ext uri="{FF2B5EF4-FFF2-40B4-BE49-F238E27FC236}">
                <a16:creationId xmlns:a16="http://schemas.microsoft.com/office/drawing/2014/main" id="{B9238CB7-3EC3-0342-A7ED-57D1F424E5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A030AD-AA24-374F-A664-6C5847C63A49}"/>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3940687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D0F9-40F7-3B4F-81BC-9EB41271C88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5264564-4D18-454B-B02A-5308357A82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ACBE34C-4C9C-E643-AD34-709A48B704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81E3D-8446-0747-9BEF-94684566F045}"/>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6" name="Footer Placeholder 5">
            <a:extLst>
              <a:ext uri="{FF2B5EF4-FFF2-40B4-BE49-F238E27FC236}">
                <a16:creationId xmlns:a16="http://schemas.microsoft.com/office/drawing/2014/main" id="{00801BCA-7469-A145-BDDA-474562C1FC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20488-4D74-B644-9D64-7E0E03BE49FF}"/>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331656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9129-2CC6-3944-9A66-8AB33BF2652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2C5B6A1-87DE-4548-A0F4-657268A612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00333C-E3D7-C44D-AA53-D5326CAC00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3846E94-6EB8-2949-9B2A-A931AB7FEB12}"/>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6" name="Footer Placeholder 5">
            <a:extLst>
              <a:ext uri="{FF2B5EF4-FFF2-40B4-BE49-F238E27FC236}">
                <a16:creationId xmlns:a16="http://schemas.microsoft.com/office/drawing/2014/main" id="{EF98FDD8-3F82-4A4F-A4F3-68490A391B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898675-5C99-344B-9681-8B017C23B5CC}"/>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1926910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D1AB2-43CE-284E-9293-7EF534E180E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36E62C8-62A1-9D4D-B70E-4BC7FDE630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9C7615-975F-9C42-87B8-C68E074B94D0}"/>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2D9312EA-BB0A-F249-ABC4-27B1E1FD1B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F2321D-D294-EF4B-883F-6B6749678CB7}"/>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2260772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42208C-8F42-7B41-A173-93FE0A62F03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EC2D3D-D969-3043-9F31-8BA1A95C884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D2C895-C057-4D43-A337-1D5396356AD8}"/>
              </a:ext>
            </a:extLst>
          </p:cNvPr>
          <p:cNvSpPr>
            <a:spLocks noGrp="1"/>
          </p:cNvSpPr>
          <p:nvPr>
            <p:ph type="dt" sz="half" idx="10"/>
          </p:nvPr>
        </p:nvSpPr>
        <p:spPr/>
        <p:txBody>
          <a:body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0319D9C3-A8CB-894F-9AE0-826B88A93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46AB2-2DB6-984F-A477-80BC36FE8817}"/>
              </a:ext>
            </a:extLst>
          </p:cNvPr>
          <p:cNvSpPr>
            <a:spLocks noGrp="1"/>
          </p:cNvSpPr>
          <p:nvPr>
            <p:ph type="sldNum" sz="quarter" idx="12"/>
          </p:nvPr>
        </p:nvSpPr>
        <p:spPr/>
        <p:txBody>
          <a:bodyPr/>
          <a:lstStyle/>
          <a:p>
            <a:fld id="{2F552628-3999-9E42-BCBD-9B5BA8D2FEA9}" type="slidenum">
              <a:rPr lang="en-US" smtClean="0"/>
              <a:t>‹#›</a:t>
            </a:fld>
            <a:endParaRPr lang="en-US"/>
          </a:p>
        </p:txBody>
      </p:sp>
    </p:spTree>
    <p:extLst>
      <p:ext uri="{BB962C8B-B14F-4D97-AF65-F5344CB8AC3E}">
        <p14:creationId xmlns:p14="http://schemas.microsoft.com/office/powerpoint/2010/main" val="417601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45DEA2-FC77-A54D-B82D-A811D35C1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B2BF646-2B63-F24C-95E3-AAC88BC952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B282A56-F021-174B-B0B0-D3F7F816E9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E34B6-91DD-5E41-B17A-1ED9B7514A8E}" type="datetimeFigureOut">
              <a:rPr lang="en-US" smtClean="0"/>
              <a:t>7/29/25</a:t>
            </a:fld>
            <a:endParaRPr lang="en-US"/>
          </a:p>
        </p:txBody>
      </p:sp>
      <p:sp>
        <p:nvSpPr>
          <p:cNvPr id="5" name="Footer Placeholder 4">
            <a:extLst>
              <a:ext uri="{FF2B5EF4-FFF2-40B4-BE49-F238E27FC236}">
                <a16:creationId xmlns:a16="http://schemas.microsoft.com/office/drawing/2014/main" id="{2B4B6FFB-021C-E142-A73E-29E7A29E1E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5A086B-305F-0A4D-8F9C-C107085E35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552628-3999-9E42-BCBD-9B5BA8D2FEA9}" type="slidenum">
              <a:rPr lang="en-US" smtClean="0"/>
              <a:t>‹#›</a:t>
            </a:fld>
            <a:endParaRPr lang="en-US"/>
          </a:p>
        </p:txBody>
      </p:sp>
    </p:spTree>
    <p:extLst>
      <p:ext uri="{BB962C8B-B14F-4D97-AF65-F5344CB8AC3E}">
        <p14:creationId xmlns:p14="http://schemas.microsoft.com/office/powerpoint/2010/main" val="2901314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tiff"/><Relationship Id="rId3" Type="http://schemas.openxmlformats.org/officeDocument/2006/relationships/image" Target="../media/image3.tiff"/><Relationship Id="rId7"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tiff"/><Relationship Id="rId5" Type="http://schemas.openxmlformats.org/officeDocument/2006/relationships/image" Target="../media/image5.tiff"/><Relationship Id="rId10" Type="http://schemas.openxmlformats.org/officeDocument/2006/relationships/image" Target="../media/image10.tiff"/><Relationship Id="rId4" Type="http://schemas.openxmlformats.org/officeDocument/2006/relationships/image" Target="../media/image4.tiff"/><Relationship Id="rId9" Type="http://schemas.openxmlformats.org/officeDocument/2006/relationships/image" Target="../media/image9.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tiff"/><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6" y="-396610"/>
            <a:ext cx="12229216" cy="7645706"/>
          </a:xfrm>
          <a:prstGeom prst="rect">
            <a:avLst/>
          </a:prstGeom>
        </p:spPr>
      </p:pic>
    </p:spTree>
    <p:extLst>
      <p:ext uri="{BB962C8B-B14F-4D97-AF65-F5344CB8AC3E}">
        <p14:creationId xmlns:p14="http://schemas.microsoft.com/office/powerpoint/2010/main" val="879536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500147" y="1762052"/>
            <a:ext cx="8664315" cy="3046988"/>
          </a:xfrm>
          <a:prstGeom prst="rect">
            <a:avLst/>
          </a:prstGeom>
          <a:noFill/>
        </p:spPr>
        <p:txBody>
          <a:bodyPr wrap="square" rtlCol="0">
            <a:spAutoFit/>
          </a:bodyPr>
          <a:lstStyle/>
          <a:p>
            <a:r>
              <a:rPr lang="en-US" sz="9600" b="1" dirty="0">
                <a:solidFill>
                  <a:schemeClr val="bg1"/>
                </a:solidFill>
                <a:latin typeface="Avenir Black" panose="02000503020000020003" pitchFamily="2" charset="0"/>
              </a:rPr>
              <a:t>Online Safety for Parents</a:t>
            </a:r>
          </a:p>
        </p:txBody>
      </p:sp>
    </p:spTree>
    <p:extLst>
      <p:ext uri="{BB962C8B-B14F-4D97-AF65-F5344CB8AC3E}">
        <p14:creationId xmlns:p14="http://schemas.microsoft.com/office/powerpoint/2010/main" val="78108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931467" y="1054686"/>
            <a:ext cx="8664315" cy="1200329"/>
          </a:xfrm>
          <a:prstGeom prst="rect">
            <a:avLst/>
          </a:prstGeom>
          <a:noFill/>
        </p:spPr>
        <p:txBody>
          <a:bodyPr wrap="square" rtlCol="0">
            <a:spAutoFit/>
          </a:bodyPr>
          <a:lstStyle/>
          <a:p>
            <a:pPr algn="ctr"/>
            <a:r>
              <a:rPr lang="en-US" sz="7200" b="1" dirty="0">
                <a:solidFill>
                  <a:schemeClr val="bg1"/>
                </a:solidFill>
                <a:latin typeface="Avenir Black" panose="02000503020000020003" pitchFamily="2" charset="0"/>
              </a:rPr>
              <a:t>Another world</a:t>
            </a:r>
          </a:p>
        </p:txBody>
      </p:sp>
      <p:pic>
        <p:nvPicPr>
          <p:cNvPr id="6" name="Picture 5">
            <a:extLst>
              <a:ext uri="{FF2B5EF4-FFF2-40B4-BE49-F238E27FC236}">
                <a16:creationId xmlns:a16="http://schemas.microsoft.com/office/drawing/2014/main" id="{7CC3A352-1176-C743-A14F-B8C0266457A8}"/>
              </a:ext>
            </a:extLst>
          </p:cNvPr>
          <p:cNvPicPr>
            <a:picLocks noChangeAspect="1"/>
          </p:cNvPicPr>
          <p:nvPr/>
        </p:nvPicPr>
        <p:blipFill rotWithShape="1">
          <a:blip r:embed="rId3"/>
          <a:srcRect b="66123"/>
          <a:stretch/>
        </p:blipFill>
        <p:spPr>
          <a:xfrm>
            <a:off x="305159" y="2934421"/>
            <a:ext cx="11581681" cy="3923580"/>
          </a:xfrm>
          <a:prstGeom prst="rect">
            <a:avLst/>
          </a:prstGeom>
        </p:spPr>
      </p:pic>
      <p:sp>
        <p:nvSpPr>
          <p:cNvPr id="7" name="TextBox 6">
            <a:extLst>
              <a:ext uri="{FF2B5EF4-FFF2-40B4-BE49-F238E27FC236}">
                <a16:creationId xmlns:a16="http://schemas.microsoft.com/office/drawing/2014/main" id="{15337D3F-9AB0-924E-9C6E-231279D3F31C}"/>
              </a:ext>
            </a:extLst>
          </p:cNvPr>
          <p:cNvSpPr txBox="1"/>
          <p:nvPr/>
        </p:nvSpPr>
        <p:spPr>
          <a:xfrm>
            <a:off x="1865442" y="3934119"/>
            <a:ext cx="8664315" cy="2585323"/>
          </a:xfrm>
          <a:prstGeom prst="rect">
            <a:avLst/>
          </a:prstGeom>
          <a:noFill/>
        </p:spPr>
        <p:txBody>
          <a:bodyPr wrap="square" rtlCol="0">
            <a:spAutoFit/>
          </a:bodyPr>
          <a:lstStyle/>
          <a:p>
            <a:pPr algn="ctr"/>
            <a:r>
              <a:rPr lang="en-US" sz="5400" b="1" dirty="0">
                <a:solidFill>
                  <a:schemeClr val="bg1"/>
                </a:solidFill>
                <a:latin typeface="Avenir Black" panose="02000503020000020003" pitchFamily="2" charset="0"/>
              </a:rPr>
              <a:t>Don’t let your </a:t>
            </a:r>
          </a:p>
          <a:p>
            <a:pPr algn="ctr"/>
            <a:r>
              <a:rPr lang="en-US" sz="5400" b="1" dirty="0">
                <a:solidFill>
                  <a:schemeClr val="bg1"/>
                </a:solidFill>
                <a:latin typeface="Avenir Black" panose="02000503020000020003" pitchFamily="2" charset="0"/>
              </a:rPr>
              <a:t>lack of knowledge </a:t>
            </a:r>
          </a:p>
          <a:p>
            <a:pPr algn="ctr"/>
            <a:r>
              <a:rPr lang="en-US" sz="5400" b="1" dirty="0">
                <a:solidFill>
                  <a:schemeClr val="bg1"/>
                </a:solidFill>
                <a:latin typeface="Avenir Black" panose="02000503020000020003" pitchFamily="2" charset="0"/>
              </a:rPr>
              <a:t>stop you engaging</a:t>
            </a:r>
          </a:p>
        </p:txBody>
      </p:sp>
    </p:spTree>
    <p:extLst>
      <p:ext uri="{BB962C8B-B14F-4D97-AF65-F5344CB8AC3E}">
        <p14:creationId xmlns:p14="http://schemas.microsoft.com/office/powerpoint/2010/main" val="223208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778934" y="590053"/>
            <a:ext cx="9649223" cy="1200329"/>
          </a:xfrm>
          <a:prstGeom prst="rect">
            <a:avLst/>
          </a:prstGeom>
          <a:noFill/>
        </p:spPr>
        <p:txBody>
          <a:bodyPr wrap="square" rtlCol="0">
            <a:spAutoFit/>
          </a:bodyPr>
          <a:lstStyle/>
          <a:p>
            <a:r>
              <a:rPr lang="en-US" sz="7200" b="1" dirty="0">
                <a:solidFill>
                  <a:schemeClr val="bg1"/>
                </a:solidFill>
                <a:latin typeface="Avenir Black" panose="02000503020000020003" pitchFamily="2" charset="0"/>
              </a:rPr>
              <a:t>We’re all connected!</a:t>
            </a:r>
          </a:p>
        </p:txBody>
      </p:sp>
      <p:sp>
        <p:nvSpPr>
          <p:cNvPr id="2" name="Rounded Rectangle 1">
            <a:extLst>
              <a:ext uri="{FF2B5EF4-FFF2-40B4-BE49-F238E27FC236}">
                <a16:creationId xmlns:a16="http://schemas.microsoft.com/office/drawing/2014/main" id="{2145910C-045F-C54F-AAAE-6DB91AB4C249}"/>
              </a:ext>
            </a:extLst>
          </p:cNvPr>
          <p:cNvSpPr/>
          <p:nvPr/>
        </p:nvSpPr>
        <p:spPr>
          <a:xfrm>
            <a:off x="778934" y="2111587"/>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5BF4BC90-9DEA-A848-BAF2-04C6673AB323}"/>
              </a:ext>
            </a:extLst>
          </p:cNvPr>
          <p:cNvSpPr/>
          <p:nvPr/>
        </p:nvSpPr>
        <p:spPr>
          <a:xfrm>
            <a:off x="4518079" y="2111587"/>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0F205915-C879-234F-843A-3B8EE2BCE133}"/>
              </a:ext>
            </a:extLst>
          </p:cNvPr>
          <p:cNvSpPr/>
          <p:nvPr/>
        </p:nvSpPr>
        <p:spPr>
          <a:xfrm>
            <a:off x="8299560" y="2111586"/>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925B4F32-2A3E-4144-891C-0C9E51F131C6}"/>
              </a:ext>
            </a:extLst>
          </p:cNvPr>
          <p:cNvSpPr/>
          <p:nvPr/>
        </p:nvSpPr>
        <p:spPr>
          <a:xfrm>
            <a:off x="764228" y="4459913"/>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F1CCFEBD-4DF3-F745-9D8E-414276DE7C62}"/>
              </a:ext>
            </a:extLst>
          </p:cNvPr>
          <p:cNvSpPr/>
          <p:nvPr/>
        </p:nvSpPr>
        <p:spPr>
          <a:xfrm>
            <a:off x="4518078" y="4459913"/>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a:extLst>
              <a:ext uri="{FF2B5EF4-FFF2-40B4-BE49-F238E27FC236}">
                <a16:creationId xmlns:a16="http://schemas.microsoft.com/office/drawing/2014/main" id="{500913AB-65DA-794F-8398-BC580DFE94CD}"/>
              </a:ext>
            </a:extLst>
          </p:cNvPr>
          <p:cNvSpPr/>
          <p:nvPr/>
        </p:nvSpPr>
        <p:spPr>
          <a:xfrm>
            <a:off x="8299560" y="4459913"/>
            <a:ext cx="3007004" cy="1808034"/>
          </a:xfrm>
          <a:prstGeom prst="roundRect">
            <a:avLst>
              <a:gd name="adj" fmla="val 104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EBD4B010-9442-BE4A-9233-B1FE5D0F2189}"/>
              </a:ext>
            </a:extLst>
          </p:cNvPr>
          <p:cNvPicPr>
            <a:picLocks noChangeAspect="1"/>
          </p:cNvPicPr>
          <p:nvPr/>
        </p:nvPicPr>
        <p:blipFill>
          <a:blip r:embed="rId3"/>
          <a:stretch>
            <a:fillRect/>
          </a:stretch>
        </p:blipFill>
        <p:spPr>
          <a:xfrm>
            <a:off x="1027796" y="2236870"/>
            <a:ext cx="1682750" cy="1682750"/>
          </a:xfrm>
          <a:prstGeom prst="rect">
            <a:avLst/>
          </a:prstGeom>
        </p:spPr>
      </p:pic>
      <p:pic>
        <p:nvPicPr>
          <p:cNvPr id="20" name="Picture 19">
            <a:extLst>
              <a:ext uri="{FF2B5EF4-FFF2-40B4-BE49-F238E27FC236}">
                <a16:creationId xmlns:a16="http://schemas.microsoft.com/office/drawing/2014/main" id="{698F3AAA-EE1A-8745-BA42-52415D1E21C0}"/>
              </a:ext>
            </a:extLst>
          </p:cNvPr>
          <p:cNvPicPr>
            <a:picLocks noChangeAspect="1"/>
          </p:cNvPicPr>
          <p:nvPr/>
        </p:nvPicPr>
        <p:blipFill>
          <a:blip r:embed="rId4"/>
          <a:stretch>
            <a:fillRect/>
          </a:stretch>
        </p:blipFill>
        <p:spPr>
          <a:xfrm>
            <a:off x="5402177" y="2370430"/>
            <a:ext cx="1291411" cy="1291411"/>
          </a:xfrm>
          <a:prstGeom prst="rect">
            <a:avLst/>
          </a:prstGeom>
        </p:spPr>
      </p:pic>
      <p:pic>
        <p:nvPicPr>
          <p:cNvPr id="21" name="Picture 20">
            <a:extLst>
              <a:ext uri="{FF2B5EF4-FFF2-40B4-BE49-F238E27FC236}">
                <a16:creationId xmlns:a16="http://schemas.microsoft.com/office/drawing/2014/main" id="{31C5AF8A-B0F0-6A41-89E3-83139B647A7F}"/>
              </a:ext>
            </a:extLst>
          </p:cNvPr>
          <p:cNvPicPr>
            <a:picLocks noChangeAspect="1"/>
          </p:cNvPicPr>
          <p:nvPr/>
        </p:nvPicPr>
        <p:blipFill>
          <a:blip r:embed="rId5"/>
          <a:stretch>
            <a:fillRect/>
          </a:stretch>
        </p:blipFill>
        <p:spPr>
          <a:xfrm>
            <a:off x="2603892" y="2303840"/>
            <a:ext cx="917989" cy="917989"/>
          </a:xfrm>
          <a:prstGeom prst="rect">
            <a:avLst/>
          </a:prstGeom>
        </p:spPr>
      </p:pic>
      <p:pic>
        <p:nvPicPr>
          <p:cNvPr id="22" name="Picture 21">
            <a:extLst>
              <a:ext uri="{FF2B5EF4-FFF2-40B4-BE49-F238E27FC236}">
                <a16:creationId xmlns:a16="http://schemas.microsoft.com/office/drawing/2014/main" id="{29A3D4B8-9148-4549-9814-51ECBBA74139}"/>
              </a:ext>
            </a:extLst>
          </p:cNvPr>
          <p:cNvPicPr>
            <a:picLocks noChangeAspect="1"/>
          </p:cNvPicPr>
          <p:nvPr/>
        </p:nvPicPr>
        <p:blipFill>
          <a:blip r:embed="rId6"/>
          <a:stretch>
            <a:fillRect/>
          </a:stretch>
        </p:blipFill>
        <p:spPr>
          <a:xfrm>
            <a:off x="8515258" y="2220083"/>
            <a:ext cx="1284724" cy="1284724"/>
          </a:xfrm>
          <a:prstGeom prst="rect">
            <a:avLst/>
          </a:prstGeom>
        </p:spPr>
      </p:pic>
      <p:pic>
        <p:nvPicPr>
          <p:cNvPr id="23" name="Picture 22">
            <a:extLst>
              <a:ext uri="{FF2B5EF4-FFF2-40B4-BE49-F238E27FC236}">
                <a16:creationId xmlns:a16="http://schemas.microsoft.com/office/drawing/2014/main" id="{D866B41F-C70C-734A-86CE-C375BB3529FA}"/>
              </a:ext>
            </a:extLst>
          </p:cNvPr>
          <p:cNvPicPr>
            <a:picLocks noChangeAspect="1"/>
          </p:cNvPicPr>
          <p:nvPr/>
        </p:nvPicPr>
        <p:blipFill>
          <a:blip r:embed="rId7"/>
          <a:stretch>
            <a:fillRect/>
          </a:stretch>
        </p:blipFill>
        <p:spPr>
          <a:xfrm>
            <a:off x="1437286" y="4551130"/>
            <a:ext cx="1625600" cy="1625600"/>
          </a:xfrm>
          <a:prstGeom prst="rect">
            <a:avLst/>
          </a:prstGeom>
        </p:spPr>
      </p:pic>
      <p:pic>
        <p:nvPicPr>
          <p:cNvPr id="24" name="Picture 23">
            <a:extLst>
              <a:ext uri="{FF2B5EF4-FFF2-40B4-BE49-F238E27FC236}">
                <a16:creationId xmlns:a16="http://schemas.microsoft.com/office/drawing/2014/main" id="{D8776E59-65B8-BC4F-B945-96046C2DF017}"/>
              </a:ext>
            </a:extLst>
          </p:cNvPr>
          <p:cNvPicPr>
            <a:picLocks noChangeAspect="1"/>
          </p:cNvPicPr>
          <p:nvPr/>
        </p:nvPicPr>
        <p:blipFill>
          <a:blip r:embed="rId8"/>
          <a:stretch>
            <a:fillRect/>
          </a:stretch>
        </p:blipFill>
        <p:spPr>
          <a:xfrm>
            <a:off x="9538604" y="2330675"/>
            <a:ext cx="1625600" cy="1625600"/>
          </a:xfrm>
          <a:prstGeom prst="rect">
            <a:avLst/>
          </a:prstGeom>
        </p:spPr>
      </p:pic>
      <p:pic>
        <p:nvPicPr>
          <p:cNvPr id="17" name="Picture 16">
            <a:extLst>
              <a:ext uri="{FF2B5EF4-FFF2-40B4-BE49-F238E27FC236}">
                <a16:creationId xmlns:a16="http://schemas.microsoft.com/office/drawing/2014/main" id="{2D6EEFD8-101C-EC46-96F4-3955391F5FC0}"/>
              </a:ext>
            </a:extLst>
          </p:cNvPr>
          <p:cNvPicPr>
            <a:picLocks noChangeAspect="1"/>
          </p:cNvPicPr>
          <p:nvPr/>
        </p:nvPicPr>
        <p:blipFill>
          <a:blip r:embed="rId9"/>
          <a:stretch>
            <a:fillRect/>
          </a:stretch>
        </p:blipFill>
        <p:spPr>
          <a:xfrm>
            <a:off x="5388196" y="4602199"/>
            <a:ext cx="1682750" cy="1682750"/>
          </a:xfrm>
          <a:prstGeom prst="rect">
            <a:avLst/>
          </a:prstGeom>
        </p:spPr>
      </p:pic>
      <p:pic>
        <p:nvPicPr>
          <p:cNvPr id="18" name="Picture 17">
            <a:extLst>
              <a:ext uri="{FF2B5EF4-FFF2-40B4-BE49-F238E27FC236}">
                <a16:creationId xmlns:a16="http://schemas.microsoft.com/office/drawing/2014/main" id="{BAEB7AAC-411A-8E4F-8840-9BFB03E02102}"/>
              </a:ext>
            </a:extLst>
          </p:cNvPr>
          <p:cNvPicPr>
            <a:picLocks noChangeAspect="1"/>
          </p:cNvPicPr>
          <p:nvPr/>
        </p:nvPicPr>
        <p:blipFill>
          <a:blip r:embed="rId10"/>
          <a:stretch>
            <a:fillRect/>
          </a:stretch>
        </p:blipFill>
        <p:spPr>
          <a:xfrm>
            <a:off x="9071964" y="4641955"/>
            <a:ext cx="1682750" cy="1682750"/>
          </a:xfrm>
          <a:prstGeom prst="rect">
            <a:avLst/>
          </a:prstGeom>
        </p:spPr>
      </p:pic>
    </p:spTree>
    <p:extLst>
      <p:ext uri="{BB962C8B-B14F-4D97-AF65-F5344CB8AC3E}">
        <p14:creationId xmlns:p14="http://schemas.microsoft.com/office/powerpoint/2010/main" val="176629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763842" y="1905506"/>
            <a:ext cx="8664315" cy="3046988"/>
          </a:xfrm>
          <a:prstGeom prst="rect">
            <a:avLst/>
          </a:prstGeom>
          <a:noFill/>
        </p:spPr>
        <p:txBody>
          <a:bodyPr wrap="square" rtlCol="0">
            <a:spAutoFit/>
          </a:bodyPr>
          <a:lstStyle/>
          <a:p>
            <a:pPr algn="ctr"/>
            <a:r>
              <a:rPr lang="en-US" sz="9600" b="1" dirty="0">
                <a:solidFill>
                  <a:schemeClr val="bg1"/>
                </a:solidFill>
                <a:latin typeface="Avenir Black" panose="02000503020000020003" pitchFamily="2" charset="0"/>
              </a:rPr>
              <a:t>Talk to your children</a:t>
            </a:r>
          </a:p>
        </p:txBody>
      </p:sp>
    </p:spTree>
    <p:extLst>
      <p:ext uri="{BB962C8B-B14F-4D97-AF65-F5344CB8AC3E}">
        <p14:creationId xmlns:p14="http://schemas.microsoft.com/office/powerpoint/2010/main" val="814677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778934" y="590053"/>
            <a:ext cx="9649223" cy="1077218"/>
          </a:xfrm>
          <a:prstGeom prst="rect">
            <a:avLst/>
          </a:prstGeom>
          <a:noFill/>
        </p:spPr>
        <p:txBody>
          <a:bodyPr wrap="square" rtlCol="0">
            <a:spAutoFit/>
          </a:bodyPr>
          <a:lstStyle/>
          <a:p>
            <a:r>
              <a:rPr lang="en-US" sz="6400" b="1" dirty="0">
                <a:solidFill>
                  <a:schemeClr val="bg1"/>
                </a:solidFill>
                <a:latin typeface="Avenir Black" panose="02000503020000020003" pitchFamily="2" charset="0"/>
              </a:rPr>
              <a:t>Look what I’m playing!</a:t>
            </a:r>
          </a:p>
        </p:txBody>
      </p:sp>
      <p:sp>
        <p:nvSpPr>
          <p:cNvPr id="2" name="Rounded Rectangle 1">
            <a:extLst>
              <a:ext uri="{FF2B5EF4-FFF2-40B4-BE49-F238E27FC236}">
                <a16:creationId xmlns:a16="http://schemas.microsoft.com/office/drawing/2014/main" id="{2145910C-045F-C54F-AAAE-6DB91AB4C249}"/>
              </a:ext>
            </a:extLst>
          </p:cNvPr>
          <p:cNvSpPr/>
          <p:nvPr/>
        </p:nvSpPr>
        <p:spPr>
          <a:xfrm>
            <a:off x="778934" y="2111587"/>
            <a:ext cx="3007004" cy="1808034"/>
          </a:xfrm>
          <a:prstGeom prst="roundRect">
            <a:avLst>
              <a:gd name="adj" fmla="val 10456"/>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5BF4BC90-9DEA-A848-BAF2-04C6673AB323}"/>
              </a:ext>
            </a:extLst>
          </p:cNvPr>
          <p:cNvSpPr/>
          <p:nvPr/>
        </p:nvSpPr>
        <p:spPr>
          <a:xfrm>
            <a:off x="4518079" y="2111587"/>
            <a:ext cx="3007004" cy="1808034"/>
          </a:xfrm>
          <a:prstGeom prst="roundRect">
            <a:avLst>
              <a:gd name="adj" fmla="val 10456"/>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0F205915-C879-234F-843A-3B8EE2BCE133}"/>
              </a:ext>
            </a:extLst>
          </p:cNvPr>
          <p:cNvSpPr/>
          <p:nvPr/>
        </p:nvSpPr>
        <p:spPr>
          <a:xfrm>
            <a:off x="8299560" y="2111586"/>
            <a:ext cx="3007004" cy="1808034"/>
          </a:xfrm>
          <a:prstGeom prst="roundRect">
            <a:avLst>
              <a:gd name="adj" fmla="val 10456"/>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925B4F32-2A3E-4144-891C-0C9E51F131C6}"/>
              </a:ext>
            </a:extLst>
          </p:cNvPr>
          <p:cNvSpPr/>
          <p:nvPr/>
        </p:nvSpPr>
        <p:spPr>
          <a:xfrm>
            <a:off x="764228" y="4459913"/>
            <a:ext cx="3007004" cy="1808034"/>
          </a:xfrm>
          <a:prstGeom prst="roundRect">
            <a:avLst>
              <a:gd name="adj" fmla="val 10456"/>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F1CCFEBD-4DF3-F745-9D8E-414276DE7C62}"/>
              </a:ext>
            </a:extLst>
          </p:cNvPr>
          <p:cNvSpPr/>
          <p:nvPr/>
        </p:nvSpPr>
        <p:spPr>
          <a:xfrm>
            <a:off x="4518078" y="4459913"/>
            <a:ext cx="3007004" cy="1808034"/>
          </a:xfrm>
          <a:prstGeom prst="roundRect">
            <a:avLst>
              <a:gd name="adj" fmla="val 10456"/>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a:extLst>
              <a:ext uri="{FF2B5EF4-FFF2-40B4-BE49-F238E27FC236}">
                <a16:creationId xmlns:a16="http://schemas.microsoft.com/office/drawing/2014/main" id="{500913AB-65DA-794F-8398-BC580DFE94CD}"/>
              </a:ext>
            </a:extLst>
          </p:cNvPr>
          <p:cNvSpPr/>
          <p:nvPr/>
        </p:nvSpPr>
        <p:spPr>
          <a:xfrm>
            <a:off x="8299560" y="4459913"/>
            <a:ext cx="3007004" cy="1808034"/>
          </a:xfrm>
          <a:prstGeom prst="roundRect">
            <a:avLst>
              <a:gd name="adj" fmla="val 10456"/>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0445911-0D36-FA40-992E-CEB7332ACF9F}"/>
              </a:ext>
            </a:extLst>
          </p:cNvPr>
          <p:cNvSpPr/>
          <p:nvPr/>
        </p:nvSpPr>
        <p:spPr>
          <a:xfrm>
            <a:off x="10970371" y="4699791"/>
            <a:ext cx="672385" cy="6673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00B0F0"/>
                </a:solidFill>
                <a:latin typeface="Avenir Next" panose="020B0503020202020204" pitchFamily="34" charset="0"/>
              </a:rPr>
              <a:t>18</a:t>
            </a:r>
          </a:p>
        </p:txBody>
      </p:sp>
    </p:spTree>
    <p:extLst>
      <p:ext uri="{BB962C8B-B14F-4D97-AF65-F5344CB8AC3E}">
        <p14:creationId xmlns:p14="http://schemas.microsoft.com/office/powerpoint/2010/main" val="21877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929A54-8A15-F24E-B02B-47069A2A6EC0}"/>
              </a:ext>
            </a:extLst>
          </p:cNvPr>
          <p:cNvPicPr>
            <a:picLocks noChangeAspect="1"/>
          </p:cNvPicPr>
          <p:nvPr/>
        </p:nvPicPr>
        <p:blipFill>
          <a:blip r:embed="rId3"/>
          <a:stretch>
            <a:fillRect/>
          </a:stretch>
        </p:blipFill>
        <p:spPr>
          <a:xfrm>
            <a:off x="2286000" y="1435100"/>
            <a:ext cx="7620000" cy="3987800"/>
          </a:xfrm>
          <a:prstGeom prst="rect">
            <a:avLst/>
          </a:prstGeom>
        </p:spPr>
      </p:pic>
      <p:pic>
        <p:nvPicPr>
          <p:cNvPr id="5122" name="Picture 2" descr="PEGI Rating System (@PEGI_RATING) | Twitter">
            <a:extLst>
              <a:ext uri="{FF2B5EF4-FFF2-40B4-BE49-F238E27FC236}">
                <a16:creationId xmlns:a16="http://schemas.microsoft.com/office/drawing/2014/main" id="{7722EFB4-591D-D24A-A655-18B0708FD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8747" y="0"/>
            <a:ext cx="1990035" cy="1990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29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608811" y="331926"/>
            <a:ext cx="5487189" cy="6247864"/>
          </a:xfrm>
          <a:prstGeom prst="rect">
            <a:avLst/>
          </a:prstGeom>
          <a:noFill/>
        </p:spPr>
        <p:txBody>
          <a:bodyPr wrap="square" rtlCol="0">
            <a:spAutoFit/>
          </a:bodyPr>
          <a:lstStyle/>
          <a:p>
            <a:r>
              <a:rPr lang="en-US" sz="8000" b="1" dirty="0">
                <a:solidFill>
                  <a:schemeClr val="bg1"/>
                </a:solidFill>
                <a:latin typeface="Avenir Black" panose="02000503020000020003" pitchFamily="2" charset="0"/>
              </a:rPr>
              <a:t>What is the age for using social media?</a:t>
            </a:r>
          </a:p>
        </p:txBody>
      </p:sp>
      <p:sp>
        <p:nvSpPr>
          <p:cNvPr id="2" name="Oval 1">
            <a:extLst>
              <a:ext uri="{FF2B5EF4-FFF2-40B4-BE49-F238E27FC236}">
                <a16:creationId xmlns:a16="http://schemas.microsoft.com/office/drawing/2014/main" id="{BFEE470C-A33B-6A4E-87F7-10085BA0DAC7}"/>
              </a:ext>
            </a:extLst>
          </p:cNvPr>
          <p:cNvSpPr/>
          <p:nvPr/>
        </p:nvSpPr>
        <p:spPr>
          <a:xfrm>
            <a:off x="6770558" y="1482679"/>
            <a:ext cx="3946358" cy="3946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0" b="1" dirty="0">
                <a:solidFill>
                  <a:srgbClr val="00B0F0"/>
                </a:solidFill>
                <a:latin typeface="Avenir Next" panose="020B0503020202020204" pitchFamily="34" charset="0"/>
              </a:rPr>
              <a:t>13</a:t>
            </a:r>
          </a:p>
        </p:txBody>
      </p:sp>
    </p:spTree>
    <p:extLst>
      <p:ext uri="{BB962C8B-B14F-4D97-AF65-F5344CB8AC3E}">
        <p14:creationId xmlns:p14="http://schemas.microsoft.com/office/powerpoint/2010/main" val="3360550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574094" y="442048"/>
            <a:ext cx="7397090" cy="1077218"/>
          </a:xfrm>
          <a:prstGeom prst="rect">
            <a:avLst/>
          </a:prstGeom>
          <a:noFill/>
        </p:spPr>
        <p:txBody>
          <a:bodyPr wrap="square" rtlCol="0">
            <a:spAutoFit/>
          </a:bodyPr>
          <a:lstStyle/>
          <a:p>
            <a:r>
              <a:rPr lang="en-US" sz="6400" b="1" dirty="0">
                <a:solidFill>
                  <a:schemeClr val="bg1"/>
                </a:solidFill>
                <a:latin typeface="Avenir Black" panose="02000503020000020003" pitchFamily="2" charset="0"/>
              </a:rPr>
              <a:t>Privacy settings</a:t>
            </a:r>
          </a:p>
        </p:txBody>
      </p:sp>
      <p:pic>
        <p:nvPicPr>
          <p:cNvPr id="17" name="Picture 16">
            <a:extLst>
              <a:ext uri="{FF2B5EF4-FFF2-40B4-BE49-F238E27FC236}">
                <a16:creationId xmlns:a16="http://schemas.microsoft.com/office/drawing/2014/main" id="{4D2AF45D-502E-954D-AA1B-39767C9FD49F}"/>
              </a:ext>
            </a:extLst>
          </p:cNvPr>
          <p:cNvPicPr>
            <a:picLocks noChangeAspect="1"/>
          </p:cNvPicPr>
          <p:nvPr/>
        </p:nvPicPr>
        <p:blipFill>
          <a:blip r:embed="rId3"/>
          <a:stretch>
            <a:fillRect/>
          </a:stretch>
        </p:blipFill>
        <p:spPr>
          <a:xfrm>
            <a:off x="1548129" y="4230567"/>
            <a:ext cx="2184808" cy="2143842"/>
          </a:xfrm>
          <a:prstGeom prst="rect">
            <a:avLst/>
          </a:prstGeom>
        </p:spPr>
      </p:pic>
      <p:pic>
        <p:nvPicPr>
          <p:cNvPr id="19" name="Picture 18">
            <a:extLst>
              <a:ext uri="{FF2B5EF4-FFF2-40B4-BE49-F238E27FC236}">
                <a16:creationId xmlns:a16="http://schemas.microsoft.com/office/drawing/2014/main" id="{05BFA824-B26B-9541-A1D2-4D503057F784}"/>
              </a:ext>
            </a:extLst>
          </p:cNvPr>
          <p:cNvPicPr>
            <a:picLocks noChangeAspect="1"/>
          </p:cNvPicPr>
          <p:nvPr/>
        </p:nvPicPr>
        <p:blipFill>
          <a:blip r:embed="rId4"/>
          <a:stretch>
            <a:fillRect/>
          </a:stretch>
        </p:blipFill>
        <p:spPr>
          <a:xfrm>
            <a:off x="1548129" y="1939636"/>
            <a:ext cx="2184808" cy="2143842"/>
          </a:xfrm>
          <a:prstGeom prst="rect">
            <a:avLst/>
          </a:prstGeom>
        </p:spPr>
      </p:pic>
      <p:pic>
        <p:nvPicPr>
          <p:cNvPr id="21" name="Picture 20">
            <a:extLst>
              <a:ext uri="{FF2B5EF4-FFF2-40B4-BE49-F238E27FC236}">
                <a16:creationId xmlns:a16="http://schemas.microsoft.com/office/drawing/2014/main" id="{8FDF9139-5716-A947-867F-F52D37054151}"/>
              </a:ext>
            </a:extLst>
          </p:cNvPr>
          <p:cNvPicPr>
            <a:picLocks noChangeAspect="1"/>
          </p:cNvPicPr>
          <p:nvPr/>
        </p:nvPicPr>
        <p:blipFill>
          <a:blip r:embed="rId5"/>
          <a:stretch>
            <a:fillRect/>
          </a:stretch>
        </p:blipFill>
        <p:spPr>
          <a:xfrm>
            <a:off x="3891961" y="1939636"/>
            <a:ext cx="2135533" cy="2135533"/>
          </a:xfrm>
          <a:prstGeom prst="rect">
            <a:avLst/>
          </a:prstGeom>
        </p:spPr>
      </p:pic>
      <p:pic>
        <p:nvPicPr>
          <p:cNvPr id="25" name="Picture 24">
            <a:extLst>
              <a:ext uri="{FF2B5EF4-FFF2-40B4-BE49-F238E27FC236}">
                <a16:creationId xmlns:a16="http://schemas.microsoft.com/office/drawing/2014/main" id="{A49CA1FC-7EE6-BB4C-B4BA-A0A6A2F70C6F}"/>
              </a:ext>
            </a:extLst>
          </p:cNvPr>
          <p:cNvPicPr>
            <a:picLocks noChangeAspect="1"/>
          </p:cNvPicPr>
          <p:nvPr/>
        </p:nvPicPr>
        <p:blipFill>
          <a:blip r:embed="rId6"/>
          <a:stretch>
            <a:fillRect/>
          </a:stretch>
        </p:blipFill>
        <p:spPr>
          <a:xfrm>
            <a:off x="6179893" y="1906399"/>
            <a:ext cx="2103297" cy="2168770"/>
          </a:xfrm>
          <a:prstGeom prst="rect">
            <a:avLst/>
          </a:prstGeom>
        </p:spPr>
      </p:pic>
      <p:pic>
        <p:nvPicPr>
          <p:cNvPr id="27" name="Picture 26">
            <a:extLst>
              <a:ext uri="{FF2B5EF4-FFF2-40B4-BE49-F238E27FC236}">
                <a16:creationId xmlns:a16="http://schemas.microsoft.com/office/drawing/2014/main" id="{60AD66A9-2AFA-834A-B460-04013A0A0433}"/>
              </a:ext>
            </a:extLst>
          </p:cNvPr>
          <p:cNvPicPr>
            <a:picLocks noChangeAspect="1"/>
          </p:cNvPicPr>
          <p:nvPr/>
        </p:nvPicPr>
        <p:blipFill>
          <a:blip r:embed="rId7"/>
          <a:stretch>
            <a:fillRect/>
          </a:stretch>
        </p:blipFill>
        <p:spPr>
          <a:xfrm>
            <a:off x="6151391" y="4208364"/>
            <a:ext cx="2131799" cy="2131799"/>
          </a:xfrm>
          <a:prstGeom prst="rect">
            <a:avLst/>
          </a:prstGeom>
        </p:spPr>
      </p:pic>
      <p:pic>
        <p:nvPicPr>
          <p:cNvPr id="29" name="Picture 28">
            <a:extLst>
              <a:ext uri="{FF2B5EF4-FFF2-40B4-BE49-F238E27FC236}">
                <a16:creationId xmlns:a16="http://schemas.microsoft.com/office/drawing/2014/main" id="{C847F384-5DE6-5A43-95C9-FC852C2AE9A0}"/>
              </a:ext>
            </a:extLst>
          </p:cNvPr>
          <p:cNvPicPr>
            <a:picLocks noChangeAspect="1"/>
          </p:cNvPicPr>
          <p:nvPr/>
        </p:nvPicPr>
        <p:blipFill>
          <a:blip r:embed="rId8"/>
          <a:stretch>
            <a:fillRect/>
          </a:stretch>
        </p:blipFill>
        <p:spPr>
          <a:xfrm>
            <a:off x="3893827" y="4208364"/>
            <a:ext cx="2131799" cy="2131799"/>
          </a:xfrm>
          <a:prstGeom prst="rect">
            <a:avLst/>
          </a:prstGeom>
        </p:spPr>
      </p:pic>
      <p:pic>
        <p:nvPicPr>
          <p:cNvPr id="31" name="Picture 30">
            <a:extLst>
              <a:ext uri="{FF2B5EF4-FFF2-40B4-BE49-F238E27FC236}">
                <a16:creationId xmlns:a16="http://schemas.microsoft.com/office/drawing/2014/main" id="{1A5BBBB7-43B7-1549-922E-3891D81007B0}"/>
              </a:ext>
            </a:extLst>
          </p:cNvPr>
          <p:cNvPicPr>
            <a:picLocks noChangeAspect="1"/>
          </p:cNvPicPr>
          <p:nvPr/>
        </p:nvPicPr>
        <p:blipFill>
          <a:blip r:embed="rId9"/>
          <a:stretch>
            <a:fillRect/>
          </a:stretch>
        </p:blipFill>
        <p:spPr>
          <a:xfrm>
            <a:off x="8441319" y="1906399"/>
            <a:ext cx="2103297" cy="2177079"/>
          </a:xfrm>
          <a:prstGeom prst="rect">
            <a:avLst/>
          </a:prstGeom>
        </p:spPr>
      </p:pic>
      <p:pic>
        <p:nvPicPr>
          <p:cNvPr id="35" name="Picture 34">
            <a:extLst>
              <a:ext uri="{FF2B5EF4-FFF2-40B4-BE49-F238E27FC236}">
                <a16:creationId xmlns:a16="http://schemas.microsoft.com/office/drawing/2014/main" id="{2FF0B19B-5B5E-7142-8F17-C293FBA87DAE}"/>
              </a:ext>
            </a:extLst>
          </p:cNvPr>
          <p:cNvPicPr>
            <a:picLocks noChangeAspect="1"/>
          </p:cNvPicPr>
          <p:nvPr/>
        </p:nvPicPr>
        <p:blipFill>
          <a:blip r:embed="rId10"/>
          <a:stretch>
            <a:fillRect/>
          </a:stretch>
        </p:blipFill>
        <p:spPr>
          <a:xfrm>
            <a:off x="9647750" y="675484"/>
            <a:ext cx="1970157" cy="616970"/>
          </a:xfrm>
          <a:prstGeom prst="rect">
            <a:avLst/>
          </a:prstGeom>
        </p:spPr>
      </p:pic>
      <p:sp>
        <p:nvSpPr>
          <p:cNvPr id="36" name="Rectangle 35">
            <a:extLst>
              <a:ext uri="{FF2B5EF4-FFF2-40B4-BE49-F238E27FC236}">
                <a16:creationId xmlns:a16="http://schemas.microsoft.com/office/drawing/2014/main" id="{2A5EA525-2419-9B42-A239-E72DBE264B8C}"/>
              </a:ext>
            </a:extLst>
          </p:cNvPr>
          <p:cNvSpPr/>
          <p:nvPr/>
        </p:nvSpPr>
        <p:spPr>
          <a:xfrm>
            <a:off x="8441319" y="4208364"/>
            <a:ext cx="2103297" cy="2131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4DFCE65-B3F0-F546-B1F6-EF1D5B5D248D}"/>
              </a:ext>
            </a:extLst>
          </p:cNvPr>
          <p:cNvPicPr>
            <a:picLocks noChangeAspect="1"/>
          </p:cNvPicPr>
          <p:nvPr/>
        </p:nvPicPr>
        <p:blipFill rotWithShape="1">
          <a:blip r:embed="rId11"/>
          <a:srcRect l="23936" r="29739" b="30273"/>
          <a:stretch/>
        </p:blipFill>
        <p:spPr>
          <a:xfrm>
            <a:off x="8539354" y="4377521"/>
            <a:ext cx="1874322" cy="1824496"/>
          </a:xfrm>
          <a:prstGeom prst="rect">
            <a:avLst/>
          </a:prstGeom>
        </p:spPr>
      </p:pic>
    </p:spTree>
    <p:extLst>
      <p:ext uri="{BB962C8B-B14F-4D97-AF65-F5344CB8AC3E}">
        <p14:creationId xmlns:p14="http://schemas.microsoft.com/office/powerpoint/2010/main" val="3574117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763842" y="1166842"/>
            <a:ext cx="8664315" cy="4524315"/>
          </a:xfrm>
          <a:prstGeom prst="rect">
            <a:avLst/>
          </a:prstGeom>
          <a:noFill/>
        </p:spPr>
        <p:txBody>
          <a:bodyPr wrap="square" rtlCol="0">
            <a:spAutoFit/>
          </a:bodyPr>
          <a:lstStyle/>
          <a:p>
            <a:pPr algn="ctr"/>
            <a:r>
              <a:rPr lang="en-US" sz="7200" b="1" dirty="0">
                <a:solidFill>
                  <a:schemeClr val="bg1"/>
                </a:solidFill>
                <a:latin typeface="Avenir Black" panose="02000503020000020003" pitchFamily="2" charset="0"/>
              </a:rPr>
              <a:t>Let your child know they can talk to you about online problems</a:t>
            </a:r>
          </a:p>
        </p:txBody>
      </p:sp>
    </p:spTree>
    <p:extLst>
      <p:ext uri="{BB962C8B-B14F-4D97-AF65-F5344CB8AC3E}">
        <p14:creationId xmlns:p14="http://schemas.microsoft.com/office/powerpoint/2010/main" val="3185112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608809" y="503227"/>
            <a:ext cx="8664315" cy="1200329"/>
          </a:xfrm>
          <a:prstGeom prst="rect">
            <a:avLst/>
          </a:prstGeom>
          <a:noFill/>
        </p:spPr>
        <p:txBody>
          <a:bodyPr wrap="square" rtlCol="0">
            <a:spAutoFit/>
          </a:bodyPr>
          <a:lstStyle/>
          <a:p>
            <a:r>
              <a:rPr lang="en-US" sz="7200" b="1" dirty="0">
                <a:solidFill>
                  <a:schemeClr val="bg1"/>
                </a:solidFill>
                <a:latin typeface="Avenir Black" panose="02000503020000020003" pitchFamily="2" charset="0"/>
              </a:rPr>
              <a:t>What risks?</a:t>
            </a:r>
          </a:p>
        </p:txBody>
      </p:sp>
      <p:sp>
        <p:nvSpPr>
          <p:cNvPr id="3" name="TextBox 2">
            <a:extLst>
              <a:ext uri="{FF2B5EF4-FFF2-40B4-BE49-F238E27FC236}">
                <a16:creationId xmlns:a16="http://schemas.microsoft.com/office/drawing/2014/main" id="{587888DD-7D1A-674F-9512-3FBD97017B2C}"/>
              </a:ext>
            </a:extLst>
          </p:cNvPr>
          <p:cNvSpPr txBox="1"/>
          <p:nvPr/>
        </p:nvSpPr>
        <p:spPr>
          <a:xfrm>
            <a:off x="608809" y="2015123"/>
            <a:ext cx="10920581" cy="4339650"/>
          </a:xfrm>
          <a:prstGeom prst="rect">
            <a:avLst/>
          </a:prstGeom>
          <a:noFill/>
        </p:spPr>
        <p:txBody>
          <a:bodyPr wrap="square" rtlCol="0">
            <a:spAutoFit/>
          </a:bodyPr>
          <a:lstStyle/>
          <a:p>
            <a:pPr marL="1143000" indent="-1143000">
              <a:buFont typeface="Arial" panose="020B0604020202020204" pitchFamily="34" charset="0"/>
              <a:buChar char="•"/>
            </a:pPr>
            <a:r>
              <a:rPr lang="en-US" sz="4400" b="1" dirty="0">
                <a:solidFill>
                  <a:schemeClr val="bg1"/>
                </a:solidFill>
                <a:latin typeface="Avenir Black" panose="02000503020000020003" pitchFamily="2" charset="0"/>
              </a:rPr>
              <a:t>Inappropriate content</a:t>
            </a:r>
            <a:br>
              <a:rPr lang="en-US" sz="4800" b="1" dirty="0">
                <a:solidFill>
                  <a:schemeClr val="bg1"/>
                </a:solidFill>
                <a:latin typeface="Avenir Black" panose="02000503020000020003" pitchFamily="2" charset="0"/>
              </a:rPr>
            </a:br>
            <a:r>
              <a:rPr lang="en-US" sz="3200" b="1" dirty="0">
                <a:solidFill>
                  <a:schemeClr val="bg1"/>
                </a:solidFill>
                <a:latin typeface="Avenir Black" panose="02000503020000020003" pitchFamily="2" charset="0"/>
              </a:rPr>
              <a:t>Free access to pornography</a:t>
            </a:r>
            <a:br>
              <a:rPr lang="en-US" sz="3200" b="1" dirty="0">
                <a:solidFill>
                  <a:schemeClr val="bg1"/>
                </a:solidFill>
                <a:latin typeface="Avenir Black" panose="02000503020000020003" pitchFamily="2" charset="0"/>
              </a:rPr>
            </a:br>
            <a:r>
              <a:rPr lang="en-US" sz="3200" b="1" dirty="0">
                <a:solidFill>
                  <a:schemeClr val="bg1"/>
                </a:solidFill>
                <a:latin typeface="Avenir Black" panose="02000503020000020003" pitchFamily="2" charset="0"/>
              </a:rPr>
              <a:t>Extremist videos/content</a:t>
            </a:r>
            <a:br>
              <a:rPr lang="en-US" sz="3200" b="1" dirty="0">
                <a:solidFill>
                  <a:schemeClr val="bg1"/>
                </a:solidFill>
                <a:latin typeface="Avenir Black" panose="02000503020000020003" pitchFamily="2" charset="0"/>
              </a:rPr>
            </a:br>
            <a:r>
              <a:rPr lang="en-US" sz="3200" b="1" dirty="0">
                <a:solidFill>
                  <a:schemeClr val="bg1"/>
                </a:solidFill>
                <a:latin typeface="Avenir Black" panose="02000503020000020003" pitchFamily="2" charset="0"/>
              </a:rPr>
              <a:t>Violent content</a:t>
            </a:r>
          </a:p>
          <a:p>
            <a:pPr marL="1143000" indent="-1143000">
              <a:buFont typeface="Arial" panose="020B0604020202020204" pitchFamily="34" charset="0"/>
              <a:buChar char="•"/>
            </a:pPr>
            <a:r>
              <a:rPr lang="en-US" sz="4400" b="1" dirty="0">
                <a:solidFill>
                  <a:schemeClr val="bg1"/>
                </a:solidFill>
                <a:latin typeface="Avenir Black" panose="02000503020000020003" pitchFamily="2" charset="0"/>
              </a:rPr>
              <a:t>Grooming</a:t>
            </a:r>
          </a:p>
          <a:p>
            <a:pPr marL="1143000" indent="-1143000">
              <a:buFont typeface="Arial" panose="020B0604020202020204" pitchFamily="34" charset="0"/>
              <a:buChar char="•"/>
            </a:pPr>
            <a:r>
              <a:rPr lang="en-US" sz="4400" b="1" dirty="0">
                <a:solidFill>
                  <a:schemeClr val="bg1"/>
                </a:solidFill>
                <a:latin typeface="Avenir Black" panose="02000503020000020003" pitchFamily="2" charset="0"/>
              </a:rPr>
              <a:t>Spam</a:t>
            </a:r>
          </a:p>
          <a:p>
            <a:pPr marL="1143000" indent="-1143000">
              <a:buFont typeface="Arial" panose="020B0604020202020204" pitchFamily="34" charset="0"/>
              <a:buChar char="•"/>
            </a:pPr>
            <a:r>
              <a:rPr lang="en-US" sz="4400" b="1" dirty="0">
                <a:solidFill>
                  <a:schemeClr val="bg1"/>
                </a:solidFill>
                <a:latin typeface="Avenir Black" panose="02000503020000020003" pitchFamily="2" charset="0"/>
              </a:rPr>
              <a:t>Bullying</a:t>
            </a:r>
          </a:p>
        </p:txBody>
      </p:sp>
    </p:spTree>
    <p:extLst>
      <p:ext uri="{BB962C8B-B14F-4D97-AF65-F5344CB8AC3E}">
        <p14:creationId xmlns:p14="http://schemas.microsoft.com/office/powerpoint/2010/main" val="2404294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763842" y="2462095"/>
            <a:ext cx="8664315" cy="1569660"/>
          </a:xfrm>
          <a:prstGeom prst="rect">
            <a:avLst/>
          </a:prstGeom>
          <a:noFill/>
        </p:spPr>
        <p:txBody>
          <a:bodyPr wrap="square" rtlCol="0">
            <a:spAutoFit/>
          </a:bodyPr>
          <a:lstStyle/>
          <a:p>
            <a:pPr algn="ctr"/>
            <a:r>
              <a:rPr lang="en-US" sz="9600" b="1" dirty="0">
                <a:solidFill>
                  <a:schemeClr val="bg1"/>
                </a:solidFill>
                <a:latin typeface="Avenir Black" panose="02000503020000020003" pitchFamily="2" charset="0"/>
              </a:rPr>
              <a:t>Worried?</a:t>
            </a:r>
          </a:p>
        </p:txBody>
      </p:sp>
    </p:spTree>
    <p:extLst>
      <p:ext uri="{BB962C8B-B14F-4D97-AF65-F5344CB8AC3E}">
        <p14:creationId xmlns:p14="http://schemas.microsoft.com/office/powerpoint/2010/main" val="3428444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ealing with online grooming | Internet Matters" descr="Dealing with online grooming | Internet Matters">
            <a:hlinkClick r:id="" action="ppaction://media"/>
            <a:extLst>
              <a:ext uri="{FF2B5EF4-FFF2-40B4-BE49-F238E27FC236}">
                <a16:creationId xmlns:a16="http://schemas.microsoft.com/office/drawing/2014/main" id="{363FB946-8CDB-C546-AAD0-1A82E3F0550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3175"/>
            <a:ext cx="12192000" cy="6858000"/>
          </a:xfrm>
          <a:prstGeom prst="rect">
            <a:avLst/>
          </a:prstGeom>
        </p:spPr>
      </p:pic>
    </p:spTree>
    <p:extLst>
      <p:ext uri="{BB962C8B-B14F-4D97-AF65-F5344CB8AC3E}">
        <p14:creationId xmlns:p14="http://schemas.microsoft.com/office/powerpoint/2010/main" val="155948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3367356" y="1771546"/>
            <a:ext cx="4696592" cy="2308324"/>
          </a:xfrm>
          <a:prstGeom prst="rect">
            <a:avLst/>
          </a:prstGeom>
          <a:noFill/>
        </p:spPr>
        <p:txBody>
          <a:bodyPr wrap="square" rtlCol="0">
            <a:spAutoFit/>
          </a:bodyPr>
          <a:lstStyle/>
          <a:p>
            <a:r>
              <a:rPr lang="en-US" sz="7200" b="1" dirty="0">
                <a:solidFill>
                  <a:schemeClr val="bg1"/>
                </a:solidFill>
                <a:latin typeface="Avenir Black" panose="02000503020000020003" pitchFamily="2" charset="0"/>
              </a:rPr>
              <a:t>Reporting content</a:t>
            </a:r>
          </a:p>
        </p:txBody>
      </p:sp>
      <p:sp>
        <p:nvSpPr>
          <p:cNvPr id="5" name="Rectangle 4">
            <a:extLst>
              <a:ext uri="{FF2B5EF4-FFF2-40B4-BE49-F238E27FC236}">
                <a16:creationId xmlns:a16="http://schemas.microsoft.com/office/drawing/2014/main" id="{0B903E7B-E892-3741-B0D7-9D9959A44896}"/>
              </a:ext>
            </a:extLst>
          </p:cNvPr>
          <p:cNvSpPr/>
          <p:nvPr/>
        </p:nvSpPr>
        <p:spPr>
          <a:xfrm>
            <a:off x="9077423" y="1798173"/>
            <a:ext cx="2103297" cy="2131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062599D-7981-7B48-8BB9-DE1F33E92683}"/>
              </a:ext>
            </a:extLst>
          </p:cNvPr>
          <p:cNvPicPr>
            <a:picLocks noChangeAspect="1"/>
          </p:cNvPicPr>
          <p:nvPr/>
        </p:nvPicPr>
        <p:blipFill rotWithShape="1">
          <a:blip r:embed="rId3"/>
          <a:srcRect l="21258" r="25547" b="27536"/>
          <a:stretch/>
        </p:blipFill>
        <p:spPr>
          <a:xfrm>
            <a:off x="9156934" y="2082914"/>
            <a:ext cx="1933203" cy="1703083"/>
          </a:xfrm>
          <a:prstGeom prst="rect">
            <a:avLst/>
          </a:prstGeom>
        </p:spPr>
      </p:pic>
      <p:pic>
        <p:nvPicPr>
          <p:cNvPr id="7" name="Picture 6">
            <a:extLst>
              <a:ext uri="{FF2B5EF4-FFF2-40B4-BE49-F238E27FC236}">
                <a16:creationId xmlns:a16="http://schemas.microsoft.com/office/drawing/2014/main" id="{5731E905-7848-7C48-992B-594C95EDD025}"/>
              </a:ext>
            </a:extLst>
          </p:cNvPr>
          <p:cNvPicPr>
            <a:picLocks noChangeAspect="1"/>
          </p:cNvPicPr>
          <p:nvPr/>
        </p:nvPicPr>
        <p:blipFill>
          <a:blip r:embed="rId4"/>
          <a:stretch>
            <a:fillRect/>
          </a:stretch>
        </p:blipFill>
        <p:spPr>
          <a:xfrm>
            <a:off x="821283" y="1505706"/>
            <a:ext cx="2108200" cy="2857500"/>
          </a:xfrm>
          <a:prstGeom prst="rect">
            <a:avLst/>
          </a:prstGeom>
        </p:spPr>
      </p:pic>
      <p:sp>
        <p:nvSpPr>
          <p:cNvPr id="8" name="Rounded Rectangle 7">
            <a:extLst>
              <a:ext uri="{FF2B5EF4-FFF2-40B4-BE49-F238E27FC236}">
                <a16:creationId xmlns:a16="http://schemas.microsoft.com/office/drawing/2014/main" id="{947EFDCD-A4D0-7145-A9BA-E51146396FE8}"/>
              </a:ext>
            </a:extLst>
          </p:cNvPr>
          <p:cNvSpPr/>
          <p:nvPr/>
        </p:nvSpPr>
        <p:spPr>
          <a:xfrm>
            <a:off x="974035" y="5665304"/>
            <a:ext cx="10206685" cy="17492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A9FA01E-D2A7-0E41-AA2D-354304088F8A}"/>
              </a:ext>
            </a:extLst>
          </p:cNvPr>
          <p:cNvSpPr/>
          <p:nvPr/>
        </p:nvSpPr>
        <p:spPr>
          <a:xfrm>
            <a:off x="1574317" y="5837888"/>
            <a:ext cx="9006120" cy="830997"/>
          </a:xfrm>
          <a:prstGeom prst="rect">
            <a:avLst/>
          </a:prstGeom>
        </p:spPr>
        <p:txBody>
          <a:bodyPr wrap="none">
            <a:spAutoFit/>
          </a:bodyPr>
          <a:lstStyle/>
          <a:p>
            <a:r>
              <a:rPr lang="en-US" sz="4800" b="1" dirty="0" err="1">
                <a:latin typeface="Avenir Next" panose="020B0503020202020204" pitchFamily="34" charset="0"/>
              </a:rPr>
              <a:t>ceop.police.uk</a:t>
            </a:r>
            <a:r>
              <a:rPr lang="en-US" sz="4800" b="1" dirty="0">
                <a:latin typeface="Avenir Next" panose="020B0503020202020204" pitchFamily="34" charset="0"/>
              </a:rPr>
              <a:t>/safety-</a:t>
            </a:r>
            <a:r>
              <a:rPr lang="en-US" sz="4800" b="1" dirty="0" err="1">
                <a:latin typeface="Avenir Next" panose="020B0503020202020204" pitchFamily="34" charset="0"/>
              </a:rPr>
              <a:t>centre</a:t>
            </a:r>
            <a:r>
              <a:rPr lang="en-US" sz="4800" b="1" dirty="0">
                <a:latin typeface="Avenir Next" panose="020B0503020202020204" pitchFamily="34" charset="0"/>
              </a:rPr>
              <a:t>/</a:t>
            </a:r>
          </a:p>
        </p:txBody>
      </p:sp>
    </p:spTree>
    <p:extLst>
      <p:ext uri="{BB962C8B-B14F-4D97-AF65-F5344CB8AC3E}">
        <p14:creationId xmlns:p14="http://schemas.microsoft.com/office/powerpoint/2010/main" val="2543293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763842" y="2828835"/>
            <a:ext cx="8664315" cy="1200329"/>
          </a:xfrm>
          <a:prstGeom prst="rect">
            <a:avLst/>
          </a:prstGeom>
          <a:noFill/>
        </p:spPr>
        <p:txBody>
          <a:bodyPr wrap="square" rtlCol="0">
            <a:spAutoFit/>
          </a:bodyPr>
          <a:lstStyle/>
          <a:p>
            <a:pPr algn="ctr"/>
            <a:r>
              <a:rPr lang="en-US" sz="7200" b="1" dirty="0">
                <a:solidFill>
                  <a:schemeClr val="bg1"/>
                </a:solidFill>
                <a:latin typeface="Avenir Black" panose="02000503020000020003" pitchFamily="2" charset="0"/>
              </a:rPr>
              <a:t>Who can I talk to?</a:t>
            </a:r>
          </a:p>
        </p:txBody>
      </p:sp>
    </p:spTree>
    <p:extLst>
      <p:ext uri="{BB962C8B-B14F-4D97-AF65-F5344CB8AC3E}">
        <p14:creationId xmlns:p14="http://schemas.microsoft.com/office/powerpoint/2010/main" val="3813936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687AB-0E1D-A74C-8BA4-DA8632DCA2F9}"/>
              </a:ext>
            </a:extLst>
          </p:cNvPr>
          <p:cNvSpPr txBox="1"/>
          <p:nvPr/>
        </p:nvSpPr>
        <p:spPr>
          <a:xfrm>
            <a:off x="1763842" y="2431270"/>
            <a:ext cx="8664315" cy="2308324"/>
          </a:xfrm>
          <a:prstGeom prst="rect">
            <a:avLst/>
          </a:prstGeom>
          <a:noFill/>
        </p:spPr>
        <p:txBody>
          <a:bodyPr wrap="square" rtlCol="0">
            <a:spAutoFit/>
          </a:bodyPr>
          <a:lstStyle/>
          <a:p>
            <a:pPr algn="ctr"/>
            <a:r>
              <a:rPr lang="en-US" sz="7200" b="1" dirty="0">
                <a:solidFill>
                  <a:schemeClr val="bg1"/>
                </a:solidFill>
                <a:latin typeface="Avenir Black" panose="02000503020000020003" pitchFamily="2" charset="0"/>
              </a:rPr>
              <a:t>Can’t I just stop my kids using it?</a:t>
            </a:r>
          </a:p>
        </p:txBody>
      </p:sp>
    </p:spTree>
    <p:extLst>
      <p:ext uri="{BB962C8B-B14F-4D97-AF65-F5344CB8AC3E}">
        <p14:creationId xmlns:p14="http://schemas.microsoft.com/office/powerpoint/2010/main" val="718022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1A3E49F8-4D2F-9CEB-067A-56B7BCDFD6F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997EB0-4890-69B9-B40E-190A11D07120}"/>
              </a:ext>
            </a:extLst>
          </p:cNvPr>
          <p:cNvSpPr txBox="1"/>
          <p:nvPr/>
        </p:nvSpPr>
        <p:spPr>
          <a:xfrm>
            <a:off x="1011280" y="2823002"/>
            <a:ext cx="4696592" cy="1200329"/>
          </a:xfrm>
          <a:prstGeom prst="rect">
            <a:avLst/>
          </a:prstGeom>
          <a:noFill/>
        </p:spPr>
        <p:txBody>
          <a:bodyPr wrap="square" rtlCol="0">
            <a:spAutoFit/>
          </a:bodyPr>
          <a:lstStyle/>
          <a:p>
            <a:r>
              <a:rPr lang="en-US" sz="7200" b="1" dirty="0">
                <a:solidFill>
                  <a:schemeClr val="bg1"/>
                </a:solidFill>
                <a:latin typeface="Avenir Black" panose="02000503020000020003" pitchFamily="2" charset="0"/>
              </a:rPr>
              <a:t>Questions</a:t>
            </a:r>
          </a:p>
        </p:txBody>
      </p:sp>
    </p:spTree>
    <p:extLst>
      <p:ext uri="{BB962C8B-B14F-4D97-AF65-F5344CB8AC3E}">
        <p14:creationId xmlns:p14="http://schemas.microsoft.com/office/powerpoint/2010/main" val="3249574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563</Words>
  <Application>Microsoft Macintosh PowerPoint</Application>
  <PresentationFormat>Widescreen</PresentationFormat>
  <Paragraphs>70</Paragraphs>
  <Slides>17</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Avenir Black</vt:lpstr>
      <vt:lpstr>Avenir Next</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Williams</dc:creator>
  <cp:lastModifiedBy>Steve Williams</cp:lastModifiedBy>
  <cp:revision>12</cp:revision>
  <dcterms:created xsi:type="dcterms:W3CDTF">2021-05-26T07:13:17Z</dcterms:created>
  <dcterms:modified xsi:type="dcterms:W3CDTF">2025-07-29T10:31:58Z</dcterms:modified>
</cp:coreProperties>
</file>